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dia/audio10.wav" ContentType="audio/wav"/>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714" r:id="rId3"/>
  </p:sldMasterIdLst>
  <p:notesMasterIdLst>
    <p:notesMasterId r:id="rId56"/>
  </p:notesMasterIdLst>
  <p:sldIdLst>
    <p:sldId id="258" r:id="rId4"/>
    <p:sldId id="256" r:id="rId5"/>
    <p:sldId id="264" r:id="rId6"/>
    <p:sldId id="292" r:id="rId7"/>
    <p:sldId id="293" r:id="rId8"/>
    <p:sldId id="294" r:id="rId9"/>
    <p:sldId id="295" r:id="rId10"/>
    <p:sldId id="296" r:id="rId11"/>
    <p:sldId id="259" r:id="rId12"/>
    <p:sldId id="260" r:id="rId13"/>
    <p:sldId id="263" r:id="rId14"/>
    <p:sldId id="261" r:id="rId15"/>
    <p:sldId id="262" r:id="rId16"/>
    <p:sldId id="269" r:id="rId17"/>
    <p:sldId id="270" r:id="rId18"/>
    <p:sldId id="271" r:id="rId19"/>
    <p:sldId id="273" r:id="rId20"/>
    <p:sldId id="272" r:id="rId21"/>
    <p:sldId id="274" r:id="rId22"/>
    <p:sldId id="275" r:id="rId23"/>
    <p:sldId id="276" r:id="rId24"/>
    <p:sldId id="277" r:id="rId25"/>
    <p:sldId id="286" r:id="rId26"/>
    <p:sldId id="289" r:id="rId27"/>
    <p:sldId id="290" r:id="rId28"/>
    <p:sldId id="291" r:id="rId29"/>
    <p:sldId id="287" r:id="rId30"/>
    <p:sldId id="288" r:id="rId31"/>
    <p:sldId id="278" r:id="rId32"/>
    <p:sldId id="279" r:id="rId33"/>
    <p:sldId id="280" r:id="rId34"/>
    <p:sldId id="281" r:id="rId35"/>
    <p:sldId id="282" r:id="rId36"/>
    <p:sldId id="283" r:id="rId37"/>
    <p:sldId id="284" r:id="rId38"/>
    <p:sldId id="285" r:id="rId39"/>
    <p:sldId id="265" r:id="rId40"/>
    <p:sldId id="308" r:id="rId41"/>
    <p:sldId id="266" r:id="rId42"/>
    <p:sldId id="309" r:id="rId43"/>
    <p:sldId id="268" r:id="rId44"/>
    <p:sldId id="297" r:id="rId45"/>
    <p:sldId id="298" r:id="rId46"/>
    <p:sldId id="299" r:id="rId47"/>
    <p:sldId id="300" r:id="rId48"/>
    <p:sldId id="301" r:id="rId49"/>
    <p:sldId id="302" r:id="rId50"/>
    <p:sldId id="303" r:id="rId51"/>
    <p:sldId id="304" r:id="rId52"/>
    <p:sldId id="305" r:id="rId53"/>
    <p:sldId id="306" r:id="rId54"/>
    <p:sldId id="307" r:id="rId55"/>
  </p:sldIdLst>
  <p:sldSz cx="12192000" cy="6858000"/>
  <p:notesSz cx="6797675" cy="9872663"/>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91" autoAdjust="0"/>
    <p:restoredTop sz="94075" autoAdjust="0"/>
  </p:normalViewPr>
  <p:slideViewPr>
    <p:cSldViewPr snapToGrid="0">
      <p:cViewPr varScale="1">
        <p:scale>
          <a:sx n="66" d="100"/>
          <a:sy n="66" d="100"/>
        </p:scale>
        <p:origin x="546" y="78"/>
      </p:cViewPr>
      <p:guideLst>
        <p:guide orient="horz" pos="2160"/>
        <p:guide pos="3840"/>
      </p:guideLst>
    </p:cSldViewPr>
  </p:slideViewPr>
  <p:notesTextViewPr>
    <p:cViewPr>
      <p:scale>
        <a:sx n="1" d="1"/>
        <a:sy n="1" d="1"/>
      </p:scale>
      <p:origin x="0" y="0"/>
    </p:cViewPr>
  </p:notesTextViewPr>
  <p:sorterViewPr>
    <p:cViewPr>
      <p:scale>
        <a:sx n="66" d="100"/>
        <a:sy n="66" d="100"/>
      </p:scale>
      <p:origin x="0" y="18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Foglio_di_lavoro_di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oglio_di_lavoro_di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oglio_di_lavoro_di_Microsoft_Excel3.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Foglio_di_lavoro_di_Microsoft_Excel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4000" b="1" i="0" u="none" strike="noStrike" kern="1200" baseline="0" dirty="0" smtClean="0">
                <a:solidFill>
                  <a:srgbClr val="92D05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pPr>
            <a:r>
              <a:rPr lang="it-IT" sz="2800" b="1" kern="1200" dirty="0" smtClean="0">
                <a:solidFill>
                  <a:srgbClr val="92D05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Feriti in incidenti stradali per provincia</a:t>
            </a:r>
          </a:p>
        </c:rich>
      </c:tx>
      <c:overlay val="0"/>
      <c:spPr>
        <a:noFill/>
        <a:ln>
          <a:noFill/>
        </a:ln>
        <a:effectLst/>
      </c:spPr>
      <c:txPr>
        <a:bodyPr rot="0" spcFirstLastPara="1" vertOverflow="ellipsis" vert="horz" wrap="square" anchor="ctr" anchorCtr="1"/>
        <a:lstStyle/>
        <a:p>
          <a:pPr>
            <a:defRPr lang="it-IT" sz="4000" b="1" i="0" u="none" strike="noStrike" kern="1200" baseline="0" dirty="0" smtClean="0">
              <a:solidFill>
                <a:srgbClr val="92D05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pPr>
          <a:endParaRPr lang="it-IT"/>
        </a:p>
      </c:txPr>
    </c:title>
    <c:autoTitleDeleted val="0"/>
    <c:plotArea>
      <c:layout/>
      <c:lineChart>
        <c:grouping val="standard"/>
        <c:varyColors val="0"/>
        <c:ser>
          <c:idx val="0"/>
          <c:order val="0"/>
          <c:tx>
            <c:strRef>
              <c:f>Foglio1!$B$1</c:f>
              <c:strCache>
                <c:ptCount val="1"/>
                <c:pt idx="0">
                  <c:v>Cosenza</c:v>
                </c:pt>
              </c:strCache>
            </c:strRef>
          </c:tx>
          <c:spPr>
            <a:ln w="31750" cap="rnd">
              <a:solidFill>
                <a:srgbClr val="A6CE7A"/>
              </a:solidFill>
              <a:round/>
            </a:ln>
            <a:effectLst>
              <a:outerShdw blurRad="38100" dist="25400" dir="5400000" rotWithShape="0">
                <a:srgbClr val="000000">
                  <a:alpha val="45000"/>
                </a:srgbClr>
              </a:outerShdw>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LblPos val="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A6CE7A"/>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Foglio1!$A$2:$A$14</c:f>
              <c:numCache>
                <c:formatCode>General</c:formatCod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numCache>
            </c:numRef>
          </c:cat>
          <c:val>
            <c:numRef>
              <c:f>Foglio1!$B$2:$B$14</c:f>
              <c:numCache>
                <c:formatCode>#,##0</c:formatCode>
                <c:ptCount val="13"/>
                <c:pt idx="0">
                  <c:v>2511</c:v>
                </c:pt>
                <c:pt idx="1">
                  <c:v>2750</c:v>
                </c:pt>
                <c:pt idx="2">
                  <c:v>2539</c:v>
                </c:pt>
                <c:pt idx="3">
                  <c:v>2458</c:v>
                </c:pt>
                <c:pt idx="4">
                  <c:v>2234</c:v>
                </c:pt>
                <c:pt idx="5">
                  <c:v>2116</c:v>
                </c:pt>
                <c:pt idx="6">
                  <c:v>1578</c:v>
                </c:pt>
                <c:pt idx="7">
                  <c:v>1784</c:v>
                </c:pt>
                <c:pt idx="8">
                  <c:v>1665</c:v>
                </c:pt>
                <c:pt idx="9">
                  <c:v>1588</c:v>
                </c:pt>
                <c:pt idx="10">
                  <c:v>1515</c:v>
                </c:pt>
                <c:pt idx="11">
                  <c:v>1327</c:v>
                </c:pt>
                <c:pt idx="12">
                  <c:v>1447</c:v>
                </c:pt>
              </c:numCache>
            </c:numRef>
          </c:val>
          <c:smooth val="0"/>
        </c:ser>
        <c:ser>
          <c:idx val="1"/>
          <c:order val="1"/>
          <c:tx>
            <c:strRef>
              <c:f>Foglio1!$C$1</c:f>
              <c:strCache>
                <c:ptCount val="1"/>
                <c:pt idx="0">
                  <c:v>Crotone</c:v>
                </c:pt>
              </c:strCache>
            </c:strRef>
          </c:tx>
          <c:spPr>
            <a:ln w="31750" cap="rnd">
              <a:solidFill>
                <a:srgbClr val="EDA859"/>
              </a:solidFill>
              <a:round/>
            </a:ln>
            <a:effectLst>
              <a:outerShdw blurRad="38100" dist="25400" dir="5400000" rotWithShape="0">
                <a:srgbClr val="000000">
                  <a:alpha val="45000"/>
                </a:srgbClr>
              </a:outerShdw>
            </a:effectLst>
          </c:spPr>
          <c:marker>
            <c:symbol val="none"/>
          </c:marker>
          <c:dLbls>
            <c:dLbl>
              <c:idx val="0"/>
              <c:tx>
                <c:rich>
                  <a:bodyPr/>
                  <a:lstStyle/>
                  <a:p>
                    <a:r>
                      <a:rPr lang="en-US" dirty="0" smtClean="0">
                        <a:solidFill>
                          <a:srgbClr val="DE7E18"/>
                        </a:solidFill>
                      </a:rPr>
                      <a:t>503</a:t>
                    </a:r>
                    <a:endParaRPr lang="en-US" dirty="0">
                      <a:solidFill>
                        <a:srgbClr val="EDA859"/>
                      </a:solidFill>
                    </a:endParaRPr>
                  </a:p>
                </c:rich>
              </c:tx>
              <c:dLblPos val="b"/>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tx>
                <c:rich>
                  <a:bodyPr/>
                  <a:lstStyle/>
                  <a:p>
                    <a:r>
                      <a:rPr lang="en-US" dirty="0" smtClean="0">
                        <a:solidFill>
                          <a:srgbClr val="DE7E18"/>
                        </a:solidFill>
                      </a:rPr>
                      <a:t>487</a:t>
                    </a:r>
                    <a:endParaRPr lang="en-US" dirty="0"/>
                  </a:p>
                </c:rich>
              </c:tx>
              <c:dLblPos val="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DE7E18"/>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Foglio1!$A$2:$A$14</c:f>
              <c:numCache>
                <c:formatCode>General</c:formatCod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numCache>
            </c:numRef>
          </c:cat>
          <c:val>
            <c:numRef>
              <c:f>Foglio1!$C$2:$C$14</c:f>
              <c:numCache>
                <c:formatCode>#,##0</c:formatCode>
                <c:ptCount val="13"/>
                <c:pt idx="0">
                  <c:v>503</c:v>
                </c:pt>
                <c:pt idx="1">
                  <c:v>629</c:v>
                </c:pt>
                <c:pt idx="2">
                  <c:v>698</c:v>
                </c:pt>
                <c:pt idx="3">
                  <c:v>537</c:v>
                </c:pt>
                <c:pt idx="4">
                  <c:v>477</c:v>
                </c:pt>
                <c:pt idx="5">
                  <c:v>524</c:v>
                </c:pt>
                <c:pt idx="6">
                  <c:v>423</c:v>
                </c:pt>
                <c:pt idx="7">
                  <c:v>553</c:v>
                </c:pt>
                <c:pt idx="8">
                  <c:v>533</c:v>
                </c:pt>
                <c:pt idx="9">
                  <c:v>459</c:v>
                </c:pt>
                <c:pt idx="10">
                  <c:v>442</c:v>
                </c:pt>
                <c:pt idx="11">
                  <c:v>387</c:v>
                </c:pt>
                <c:pt idx="12">
                  <c:v>487</c:v>
                </c:pt>
              </c:numCache>
            </c:numRef>
          </c:val>
          <c:smooth val="0"/>
        </c:ser>
        <c:ser>
          <c:idx val="2"/>
          <c:order val="2"/>
          <c:tx>
            <c:strRef>
              <c:f>Foglio1!$D$1</c:f>
              <c:strCache>
                <c:ptCount val="1"/>
                <c:pt idx="0">
                  <c:v>Catanzaro</c:v>
                </c:pt>
              </c:strCache>
            </c:strRef>
          </c:tx>
          <c:spPr>
            <a:ln w="31750" cap="rnd">
              <a:solidFill>
                <a:srgbClr val="7030A0"/>
              </a:solidFill>
              <a:round/>
            </a:ln>
            <a:effectLst>
              <a:outerShdw blurRad="38100" dist="25400" dir="5400000" rotWithShape="0">
                <a:srgbClr val="000000">
                  <a:alpha val="45000"/>
                </a:srgbClr>
              </a:outerShdw>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LblPos val="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824EA8"/>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Foglio1!$A$2:$A$14</c:f>
              <c:numCache>
                <c:formatCode>General</c:formatCod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numCache>
            </c:numRef>
          </c:cat>
          <c:val>
            <c:numRef>
              <c:f>Foglio1!$D$2:$D$14</c:f>
              <c:numCache>
                <c:formatCode>#,##0</c:formatCode>
                <c:ptCount val="13"/>
                <c:pt idx="0">
                  <c:v>1621</c:v>
                </c:pt>
                <c:pt idx="1">
                  <c:v>1756</c:v>
                </c:pt>
                <c:pt idx="2">
                  <c:v>1449</c:v>
                </c:pt>
                <c:pt idx="3">
                  <c:v>1574</c:v>
                </c:pt>
                <c:pt idx="4">
                  <c:v>1552</c:v>
                </c:pt>
                <c:pt idx="5">
                  <c:v>1436</c:v>
                </c:pt>
                <c:pt idx="6">
                  <c:v>1369</c:v>
                </c:pt>
                <c:pt idx="7">
                  <c:v>1259</c:v>
                </c:pt>
                <c:pt idx="8">
                  <c:v>1407</c:v>
                </c:pt>
                <c:pt idx="9">
                  <c:v>1208</c:v>
                </c:pt>
                <c:pt idx="10">
                  <c:v>1165</c:v>
                </c:pt>
                <c:pt idx="11">
                  <c:v>977</c:v>
                </c:pt>
                <c:pt idx="12">
                  <c:v>762</c:v>
                </c:pt>
              </c:numCache>
            </c:numRef>
          </c:val>
          <c:smooth val="0"/>
        </c:ser>
        <c:ser>
          <c:idx val="3"/>
          <c:order val="3"/>
          <c:tx>
            <c:strRef>
              <c:f>Foglio1!$E$1</c:f>
              <c:strCache>
                <c:ptCount val="1"/>
                <c:pt idx="0">
                  <c:v>Vibo Valentia</c:v>
                </c:pt>
              </c:strCache>
            </c:strRef>
          </c:tx>
          <c:spPr>
            <a:ln w="31750" cap="rnd">
              <a:solidFill>
                <a:srgbClr val="FFD333"/>
              </a:solidFill>
              <a:round/>
            </a:ln>
            <a:effectLst>
              <a:outerShdw blurRad="38100" dist="25400" dir="5400000" rotWithShape="0">
                <a:srgbClr val="000000">
                  <a:alpha val="45000"/>
                </a:srgbClr>
              </a:outerShdw>
            </a:effectLst>
          </c:spPr>
          <c:marker>
            <c:symbol val="none"/>
          </c:marker>
          <c:dLbls>
            <c:dLbl>
              <c:idx val="0"/>
              <c:tx>
                <c:rich>
                  <a:bodyPr rot="0" spcFirstLastPara="1" vertOverflow="ellipsis" vert="horz" wrap="square" lIns="38100" tIns="19050" rIns="38100" bIns="19050" anchor="ctr" anchorCtr="1">
                    <a:spAutoFit/>
                  </a:bodyPr>
                  <a:lstStyle/>
                  <a:p>
                    <a:pPr>
                      <a:defRPr sz="1400" b="1" i="0" u="none" strike="noStrike" kern="1200" baseline="0">
                        <a:solidFill>
                          <a:srgbClr val="FFD333"/>
                        </a:solidFill>
                        <a:latin typeface="+mn-lt"/>
                        <a:ea typeface="+mn-ea"/>
                        <a:cs typeface="+mn-cs"/>
                      </a:defRPr>
                    </a:pPr>
                    <a:r>
                      <a:rPr lang="en-US" dirty="0" smtClean="0">
                        <a:solidFill>
                          <a:srgbClr val="FFD333"/>
                        </a:solidFill>
                      </a:rPr>
                      <a:t>537</a:t>
                    </a:r>
                    <a:endParaRPr lang="en-US" dirty="0">
                      <a:solidFill>
                        <a:srgbClr val="FFD333"/>
                      </a:solidFill>
                    </a:endParaRPr>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D333"/>
                      </a:solidFill>
                      <a:latin typeface="+mn-lt"/>
                      <a:ea typeface="+mn-ea"/>
                      <a:cs typeface="+mn-cs"/>
                    </a:defRPr>
                  </a:pPr>
                  <a:endParaRPr lang="it-IT"/>
                </a:p>
              </c:txPr>
              <c:dLblPos val="t"/>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tx>
                <c:rich>
                  <a:bodyPr/>
                  <a:lstStyle/>
                  <a:p>
                    <a:r>
                      <a:rPr lang="en-US" dirty="0" smtClean="0">
                        <a:solidFill>
                          <a:srgbClr val="FFD333"/>
                        </a:solidFill>
                      </a:rPr>
                      <a:t>322</a:t>
                    </a:r>
                    <a:endParaRPr lang="en-US" dirty="0"/>
                  </a:p>
                </c:rich>
              </c:tx>
              <c:dLblPos val="b"/>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D333"/>
                    </a:solidFill>
                    <a:latin typeface="+mn-lt"/>
                    <a:ea typeface="+mn-ea"/>
                    <a:cs typeface="+mn-cs"/>
                  </a:defRPr>
                </a:pPr>
                <a:endParaRPr lang="it-IT"/>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Foglio1!$A$2:$A$14</c:f>
              <c:numCache>
                <c:formatCode>General</c:formatCod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numCache>
            </c:numRef>
          </c:cat>
          <c:val>
            <c:numRef>
              <c:f>Foglio1!$E$2:$E$14</c:f>
              <c:numCache>
                <c:formatCode>#,##0</c:formatCode>
                <c:ptCount val="13"/>
                <c:pt idx="0">
                  <c:v>537</c:v>
                </c:pt>
                <c:pt idx="1">
                  <c:v>540</c:v>
                </c:pt>
                <c:pt idx="2">
                  <c:v>488</c:v>
                </c:pt>
                <c:pt idx="3">
                  <c:v>431</c:v>
                </c:pt>
                <c:pt idx="4">
                  <c:v>536</c:v>
                </c:pt>
                <c:pt idx="5">
                  <c:v>422</c:v>
                </c:pt>
                <c:pt idx="6">
                  <c:v>435</c:v>
                </c:pt>
                <c:pt idx="7">
                  <c:v>405</c:v>
                </c:pt>
                <c:pt idx="8">
                  <c:v>496</c:v>
                </c:pt>
                <c:pt idx="9">
                  <c:v>594</c:v>
                </c:pt>
                <c:pt idx="10">
                  <c:v>435</c:v>
                </c:pt>
                <c:pt idx="11">
                  <c:v>382</c:v>
                </c:pt>
                <c:pt idx="12">
                  <c:v>322</c:v>
                </c:pt>
              </c:numCache>
            </c:numRef>
          </c:val>
          <c:smooth val="0"/>
        </c:ser>
        <c:ser>
          <c:idx val="4"/>
          <c:order val="4"/>
          <c:tx>
            <c:strRef>
              <c:f>Foglio1!$F$1</c:f>
              <c:strCache>
                <c:ptCount val="1"/>
                <c:pt idx="0">
                  <c:v>Reggio Calabria</c:v>
                </c:pt>
              </c:strCache>
            </c:strRef>
          </c:tx>
          <c:spPr>
            <a:ln w="31750" cap="rnd">
              <a:solidFill>
                <a:srgbClr val="00B0F0"/>
              </a:solidFill>
              <a:round/>
            </a:ln>
            <a:effectLst>
              <a:outerShdw blurRad="38100" dist="25400" dir="5400000" rotWithShape="0">
                <a:srgbClr val="000000">
                  <a:alpha val="45000"/>
                </a:srgbClr>
              </a:outerShdw>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LblPos val="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0DB2EE"/>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Foglio1!$A$2:$A$14</c:f>
              <c:numCache>
                <c:formatCode>General</c:formatCod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numCache>
            </c:numRef>
          </c:cat>
          <c:val>
            <c:numRef>
              <c:f>Foglio1!$F$2:$F$14</c:f>
              <c:numCache>
                <c:formatCode>#,##0</c:formatCode>
                <c:ptCount val="13"/>
                <c:pt idx="0">
                  <c:v>2169</c:v>
                </c:pt>
                <c:pt idx="1">
                  <c:v>2222</c:v>
                </c:pt>
                <c:pt idx="2">
                  <c:v>2101</c:v>
                </c:pt>
                <c:pt idx="3">
                  <c:v>1919</c:v>
                </c:pt>
                <c:pt idx="4">
                  <c:v>1828</c:v>
                </c:pt>
                <c:pt idx="5">
                  <c:v>1631</c:v>
                </c:pt>
                <c:pt idx="6">
                  <c:v>2064</c:v>
                </c:pt>
                <c:pt idx="7">
                  <c:v>1649</c:v>
                </c:pt>
                <c:pt idx="8">
                  <c:v>1795</c:v>
                </c:pt>
                <c:pt idx="9">
                  <c:v>1796</c:v>
                </c:pt>
                <c:pt idx="10">
                  <c:v>1559</c:v>
                </c:pt>
                <c:pt idx="11">
                  <c:v>1624</c:v>
                </c:pt>
                <c:pt idx="12">
                  <c:v>1703</c:v>
                </c:pt>
              </c:numCache>
            </c:numRef>
          </c:val>
          <c:smooth val="0"/>
        </c:ser>
        <c:dLbls>
          <c:showLegendKey val="0"/>
          <c:showVal val="1"/>
          <c:showCatName val="0"/>
          <c:showSerName val="0"/>
          <c:showPercent val="0"/>
          <c:showBubbleSize val="0"/>
        </c:dLbls>
        <c:smooth val="0"/>
        <c:axId val="276603544"/>
        <c:axId val="276601192"/>
      </c:lineChart>
      <c:catAx>
        <c:axId val="27660354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Times New Roman" panose="02020603050405020304" pitchFamily="18" charset="0"/>
                <a:ea typeface="+mn-ea"/>
                <a:cs typeface="Times New Roman" panose="02020603050405020304" pitchFamily="18" charset="0"/>
              </a:defRPr>
            </a:pPr>
            <a:endParaRPr lang="it-IT"/>
          </a:p>
        </c:txPr>
        <c:crossAx val="276601192"/>
        <c:crosses val="autoZero"/>
        <c:auto val="1"/>
        <c:lblAlgn val="ctr"/>
        <c:lblOffset val="100"/>
        <c:noMultiLvlLbl val="0"/>
      </c:catAx>
      <c:valAx>
        <c:axId val="276601192"/>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2"/>
                </a:solidFill>
                <a:latin typeface="Times New Roman" panose="02020603050405020304" pitchFamily="18" charset="0"/>
                <a:ea typeface="+mn-ea"/>
                <a:cs typeface="Times New Roman" panose="02020603050405020304" pitchFamily="18" charset="0"/>
              </a:defRPr>
            </a:pPr>
            <a:endParaRPr lang="it-IT"/>
          </a:p>
        </c:txPr>
        <c:crossAx val="276603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Times New Roman" panose="02020603050405020304" pitchFamily="18" charset="0"/>
              <a:ea typeface="+mn-ea"/>
              <a:cs typeface="Times New Roman" panose="02020603050405020304" pitchFamily="18" charset="0"/>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it-IT" sz="2800" b="1" i="0" u="none" strike="noStrike" kern="1200" baseline="0" dirty="0" smtClean="0">
                <a:solidFill>
                  <a:srgbClr val="92D05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pPr>
            <a:r>
              <a:rPr lang="it-IT" sz="2800" b="1" i="0" u="none" strike="noStrike" kern="1200" baseline="0" dirty="0" smtClean="0">
                <a:solidFill>
                  <a:srgbClr val="92D05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Morti in incidenti stradali per provincia</a:t>
            </a:r>
          </a:p>
        </c:rich>
      </c:tx>
      <c:overlay val="0"/>
      <c:spPr>
        <a:noFill/>
        <a:ln>
          <a:noFill/>
        </a:ln>
        <a:effectLst/>
      </c:spPr>
      <c:txPr>
        <a:bodyPr rot="0" spcFirstLastPara="1" vertOverflow="ellipsis" vert="horz" wrap="square" anchor="ctr" anchorCtr="1"/>
        <a:lstStyle/>
        <a:p>
          <a:pPr algn="ctr" rtl="0">
            <a:defRPr lang="it-IT" sz="2800" b="1" i="0" u="none" strike="noStrike" kern="1200" baseline="0" dirty="0" smtClean="0">
              <a:solidFill>
                <a:srgbClr val="92D05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pPr>
          <a:endParaRPr lang="it-IT"/>
        </a:p>
      </c:txPr>
    </c:title>
    <c:autoTitleDeleted val="0"/>
    <c:plotArea>
      <c:layout/>
      <c:lineChart>
        <c:grouping val="standard"/>
        <c:varyColors val="0"/>
        <c:ser>
          <c:idx val="0"/>
          <c:order val="0"/>
          <c:tx>
            <c:strRef>
              <c:f>Foglio1!$B$1</c:f>
              <c:strCache>
                <c:ptCount val="1"/>
                <c:pt idx="0">
                  <c:v>Cosenza</c:v>
                </c:pt>
              </c:strCache>
            </c:strRef>
          </c:tx>
          <c:spPr>
            <a:ln w="31750" cap="rnd">
              <a:solidFill>
                <a:srgbClr val="A6CE7A"/>
              </a:solidFill>
              <a:round/>
            </a:ln>
            <a:effectLst>
              <a:outerShdw blurRad="38100" dist="25400" dir="5400000" rotWithShape="0">
                <a:srgbClr val="000000">
                  <a:alpha val="45000"/>
                </a:srgbClr>
              </a:outerShdw>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LblPos val="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A6CE7A"/>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Foglio1!$A$2:$A$14</c:f>
              <c:numCache>
                <c:formatCode>General</c:formatCod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numCache>
            </c:numRef>
          </c:cat>
          <c:val>
            <c:numRef>
              <c:f>Foglio1!$B$2:$B$14</c:f>
              <c:numCache>
                <c:formatCode>#,##0</c:formatCode>
                <c:ptCount val="13"/>
                <c:pt idx="0">
                  <c:v>73</c:v>
                </c:pt>
                <c:pt idx="1">
                  <c:v>71</c:v>
                </c:pt>
                <c:pt idx="2">
                  <c:v>54</c:v>
                </c:pt>
                <c:pt idx="3">
                  <c:v>75</c:v>
                </c:pt>
                <c:pt idx="4">
                  <c:v>79</c:v>
                </c:pt>
                <c:pt idx="5">
                  <c:v>98</c:v>
                </c:pt>
                <c:pt idx="6">
                  <c:v>49</c:v>
                </c:pt>
                <c:pt idx="7">
                  <c:v>41</c:v>
                </c:pt>
                <c:pt idx="8">
                  <c:v>52</c:v>
                </c:pt>
                <c:pt idx="9">
                  <c:v>41</c:v>
                </c:pt>
                <c:pt idx="10">
                  <c:v>43</c:v>
                </c:pt>
                <c:pt idx="11">
                  <c:v>47</c:v>
                </c:pt>
                <c:pt idx="12">
                  <c:v>47</c:v>
                </c:pt>
              </c:numCache>
            </c:numRef>
          </c:val>
          <c:smooth val="0"/>
        </c:ser>
        <c:ser>
          <c:idx val="1"/>
          <c:order val="1"/>
          <c:tx>
            <c:strRef>
              <c:f>Foglio1!$C$1</c:f>
              <c:strCache>
                <c:ptCount val="1"/>
                <c:pt idx="0">
                  <c:v>Crotone</c:v>
                </c:pt>
              </c:strCache>
            </c:strRef>
          </c:tx>
          <c:spPr>
            <a:ln w="31750" cap="rnd">
              <a:solidFill>
                <a:srgbClr val="EDA859"/>
              </a:solidFill>
              <a:round/>
            </a:ln>
            <a:effectLst>
              <a:outerShdw blurRad="38100" dist="25400" dir="5400000" rotWithShape="0">
                <a:srgbClr val="000000">
                  <a:alpha val="45000"/>
                </a:srgbClr>
              </a:outerShdw>
            </a:effectLst>
          </c:spPr>
          <c:marker>
            <c:symbol val="none"/>
          </c:marker>
          <c:dLbls>
            <c:dLbl>
              <c:idx val="0"/>
              <c:tx>
                <c:rich>
                  <a:bodyPr rot="0" spcFirstLastPara="1" vertOverflow="ellipsis" vert="horz" wrap="square" lIns="38100" tIns="19050" rIns="38100" bIns="19050" anchor="ctr" anchorCtr="1">
                    <a:spAutoFit/>
                  </a:bodyPr>
                  <a:lstStyle/>
                  <a:p>
                    <a:pPr>
                      <a:defRPr sz="1200" b="1" i="0" u="none" strike="noStrike" kern="1200" baseline="0">
                        <a:solidFill>
                          <a:srgbClr val="EDA859"/>
                        </a:solidFill>
                        <a:latin typeface="+mn-lt"/>
                        <a:ea typeface="+mn-ea"/>
                        <a:cs typeface="+mn-cs"/>
                      </a:defRPr>
                    </a:pPr>
                    <a:r>
                      <a:rPr lang="en-US" dirty="0" smtClean="0">
                        <a:solidFill>
                          <a:srgbClr val="EDA859"/>
                        </a:solidFill>
                      </a:rPr>
                      <a:t>15</a:t>
                    </a:r>
                    <a:endParaRPr lang="en-US" dirty="0">
                      <a:solidFill>
                        <a:srgbClr val="EDA859"/>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EDA859"/>
                      </a:solidFill>
                      <a:latin typeface="+mn-lt"/>
                      <a:ea typeface="+mn-ea"/>
                      <a:cs typeface="+mn-cs"/>
                    </a:defRPr>
                  </a:pPr>
                  <a:endParaRPr lang="it-IT"/>
                </a:p>
              </c:txPr>
              <c:dLblPos val="t"/>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tx>
                <c:rich>
                  <a:bodyPr rot="0" spcFirstLastPara="1" vertOverflow="ellipsis" vert="horz" wrap="square" lIns="38100" tIns="19050" rIns="38100" bIns="19050" anchor="ctr" anchorCtr="1">
                    <a:spAutoFit/>
                  </a:bodyPr>
                  <a:lstStyle/>
                  <a:p>
                    <a:pPr>
                      <a:defRPr sz="1200" b="1" i="0" u="none" strike="noStrike" kern="1200" baseline="0">
                        <a:solidFill>
                          <a:srgbClr val="EDA859"/>
                        </a:solidFill>
                        <a:latin typeface="+mn-lt"/>
                        <a:ea typeface="+mn-ea"/>
                        <a:cs typeface="+mn-cs"/>
                      </a:defRPr>
                    </a:pPr>
                    <a:r>
                      <a:rPr lang="en-US" dirty="0" smtClean="0">
                        <a:solidFill>
                          <a:srgbClr val="EDA859"/>
                        </a:solidFill>
                      </a:rPr>
                      <a:t>9</a:t>
                    </a:r>
                    <a:endParaRPr lang="en-US" dirty="0">
                      <a:solidFill>
                        <a:srgbClr val="EDA859"/>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EDA859"/>
                      </a:solidFill>
                      <a:latin typeface="+mn-lt"/>
                      <a:ea typeface="+mn-ea"/>
                      <a:cs typeface="+mn-cs"/>
                    </a:defRPr>
                  </a:pPr>
                  <a:endParaRPr lang="it-IT"/>
                </a:p>
              </c:txPr>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Foglio1!$A$2:$A$14</c:f>
              <c:numCache>
                <c:formatCode>General</c:formatCod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numCache>
            </c:numRef>
          </c:cat>
          <c:val>
            <c:numRef>
              <c:f>Foglio1!$C$2:$C$14</c:f>
              <c:numCache>
                <c:formatCode>#,##0</c:formatCode>
                <c:ptCount val="13"/>
                <c:pt idx="0">
                  <c:v>15</c:v>
                </c:pt>
                <c:pt idx="1">
                  <c:v>20</c:v>
                </c:pt>
                <c:pt idx="2">
                  <c:v>11</c:v>
                </c:pt>
                <c:pt idx="3">
                  <c:v>13</c:v>
                </c:pt>
                <c:pt idx="4">
                  <c:v>20</c:v>
                </c:pt>
                <c:pt idx="5">
                  <c:v>22</c:v>
                </c:pt>
                <c:pt idx="6">
                  <c:v>12</c:v>
                </c:pt>
                <c:pt idx="7">
                  <c:v>21</c:v>
                </c:pt>
                <c:pt idx="8">
                  <c:v>20</c:v>
                </c:pt>
                <c:pt idx="9">
                  <c:v>18</c:v>
                </c:pt>
                <c:pt idx="10">
                  <c:v>16</c:v>
                </c:pt>
                <c:pt idx="11">
                  <c:v>4</c:v>
                </c:pt>
                <c:pt idx="12">
                  <c:v>9</c:v>
                </c:pt>
              </c:numCache>
            </c:numRef>
          </c:val>
          <c:smooth val="0"/>
        </c:ser>
        <c:ser>
          <c:idx val="2"/>
          <c:order val="2"/>
          <c:tx>
            <c:strRef>
              <c:f>Foglio1!$D$1</c:f>
              <c:strCache>
                <c:ptCount val="1"/>
                <c:pt idx="0">
                  <c:v>Catanzaro</c:v>
                </c:pt>
              </c:strCache>
            </c:strRef>
          </c:tx>
          <c:spPr>
            <a:ln w="31750" cap="rnd">
              <a:solidFill>
                <a:srgbClr val="7030A0"/>
              </a:solidFill>
              <a:round/>
            </a:ln>
            <a:effectLst>
              <a:outerShdw blurRad="38100" dist="25400" dir="5400000" rotWithShape="0">
                <a:srgbClr val="000000">
                  <a:alpha val="45000"/>
                </a:srgbClr>
              </a:outerShdw>
            </a:effectLst>
          </c:spPr>
          <c:marker>
            <c:symbol val="none"/>
          </c:marker>
          <c:dLbls>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824EA8"/>
                    </a:solidFill>
                    <a:latin typeface="+mn-lt"/>
                    <a:ea typeface="+mn-ea"/>
                    <a:cs typeface="+mn-cs"/>
                  </a:defRPr>
                </a:pPr>
                <a:endParaRPr lang="it-IT"/>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Foglio1!$A$2:$A$14</c:f>
              <c:numCache>
                <c:formatCode>General</c:formatCod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numCache>
            </c:numRef>
          </c:cat>
          <c:val>
            <c:numRef>
              <c:f>Foglio1!$D$2:$D$14</c:f>
              <c:numCache>
                <c:formatCode>#,##0</c:formatCode>
                <c:ptCount val="13"/>
                <c:pt idx="0">
                  <c:v>29</c:v>
                </c:pt>
                <c:pt idx="1">
                  <c:v>26</c:v>
                </c:pt>
                <c:pt idx="2">
                  <c:v>28</c:v>
                </c:pt>
                <c:pt idx="3">
                  <c:v>14</c:v>
                </c:pt>
                <c:pt idx="4">
                  <c:v>28</c:v>
                </c:pt>
                <c:pt idx="5">
                  <c:v>30</c:v>
                </c:pt>
                <c:pt idx="6">
                  <c:v>27</c:v>
                </c:pt>
                <c:pt idx="7">
                  <c:v>20</c:v>
                </c:pt>
                <c:pt idx="8">
                  <c:v>23</c:v>
                </c:pt>
                <c:pt idx="9">
                  <c:v>31</c:v>
                </c:pt>
                <c:pt idx="10">
                  <c:v>13</c:v>
                </c:pt>
                <c:pt idx="11">
                  <c:v>25</c:v>
                </c:pt>
                <c:pt idx="12">
                  <c:v>9</c:v>
                </c:pt>
              </c:numCache>
            </c:numRef>
          </c:val>
          <c:smooth val="0"/>
        </c:ser>
        <c:ser>
          <c:idx val="3"/>
          <c:order val="3"/>
          <c:tx>
            <c:strRef>
              <c:f>Foglio1!$E$1</c:f>
              <c:strCache>
                <c:ptCount val="1"/>
                <c:pt idx="0">
                  <c:v>Vibo Valentia</c:v>
                </c:pt>
              </c:strCache>
            </c:strRef>
          </c:tx>
          <c:spPr>
            <a:ln w="31750" cap="rnd">
              <a:solidFill>
                <a:srgbClr val="FFD333"/>
              </a:solidFill>
              <a:round/>
            </a:ln>
            <a:effectLst>
              <a:outerShdw blurRad="38100" dist="25400" dir="5400000" rotWithShape="0">
                <a:srgbClr val="000000">
                  <a:alpha val="45000"/>
                </a:srgbClr>
              </a:outerShdw>
            </a:effectLst>
          </c:spPr>
          <c:marker>
            <c:symbol val="none"/>
          </c:marker>
          <c:dLbls>
            <c:dLbl>
              <c:idx val="0"/>
              <c:tx>
                <c:rich>
                  <a:bodyPr rot="0" spcFirstLastPara="1" vertOverflow="ellipsis" vert="horz" wrap="square" lIns="38100" tIns="19050" rIns="38100" bIns="19050" anchor="ctr" anchorCtr="1">
                    <a:spAutoFit/>
                  </a:bodyPr>
                  <a:lstStyle/>
                  <a:p>
                    <a:pPr>
                      <a:defRPr sz="1400" b="1" i="0" u="none" strike="noStrike" kern="1200" baseline="0">
                        <a:solidFill>
                          <a:srgbClr val="FFD333"/>
                        </a:solidFill>
                        <a:latin typeface="+mn-lt"/>
                        <a:ea typeface="+mn-ea"/>
                        <a:cs typeface="+mn-cs"/>
                      </a:defRPr>
                    </a:pPr>
                    <a:r>
                      <a:rPr lang="en-US" dirty="0" smtClean="0">
                        <a:solidFill>
                          <a:srgbClr val="FFD333"/>
                        </a:solidFill>
                      </a:rPr>
                      <a:t>9</a:t>
                    </a:r>
                    <a:endParaRPr lang="en-US" dirty="0">
                      <a:solidFill>
                        <a:srgbClr val="FFD333"/>
                      </a:solidFill>
                    </a:endParaRP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D333"/>
                      </a:solidFill>
                      <a:latin typeface="+mn-lt"/>
                      <a:ea typeface="+mn-ea"/>
                      <a:cs typeface="+mn-cs"/>
                    </a:defRPr>
                  </a:pPr>
                  <a:endParaRPr lang="it-IT"/>
                </a:p>
              </c:txPr>
              <c:dLblPos val="l"/>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tx>
                <c:rich>
                  <a:bodyPr rot="0" spcFirstLastPara="1" vertOverflow="ellipsis" vert="horz" wrap="square" lIns="38100" tIns="19050" rIns="38100" bIns="19050" anchor="ctr" anchorCtr="1">
                    <a:spAutoFit/>
                  </a:bodyPr>
                  <a:lstStyle/>
                  <a:p>
                    <a:pPr>
                      <a:defRPr sz="1400" b="1" i="0" u="none" strike="noStrike" kern="1200" baseline="0">
                        <a:solidFill>
                          <a:srgbClr val="FFD333"/>
                        </a:solidFill>
                        <a:latin typeface="+mn-lt"/>
                        <a:ea typeface="+mn-ea"/>
                        <a:cs typeface="+mn-cs"/>
                      </a:defRPr>
                    </a:pPr>
                    <a:r>
                      <a:rPr lang="en-US" dirty="0" smtClean="0">
                        <a:solidFill>
                          <a:srgbClr val="FFD333"/>
                        </a:solidFill>
                      </a:rPr>
                      <a:t>8</a:t>
                    </a:r>
                    <a:endParaRPr lang="en-US" dirty="0">
                      <a:solidFill>
                        <a:srgbClr val="FFD333"/>
                      </a:solidFill>
                    </a:endParaRP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D333"/>
                      </a:solidFill>
                      <a:latin typeface="+mn-lt"/>
                      <a:ea typeface="+mn-ea"/>
                      <a:cs typeface="+mn-cs"/>
                    </a:defRPr>
                  </a:pPr>
                  <a:endParaRPr lang="it-IT"/>
                </a:p>
              </c:txPr>
              <c:dLblPos val="b"/>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it-IT"/>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Foglio1!$A$2:$A$14</c:f>
              <c:numCache>
                <c:formatCode>General</c:formatCod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numCache>
            </c:numRef>
          </c:cat>
          <c:val>
            <c:numRef>
              <c:f>Foglio1!$E$2:$E$14</c:f>
              <c:numCache>
                <c:formatCode>#,##0</c:formatCode>
                <c:ptCount val="13"/>
                <c:pt idx="0">
                  <c:v>9</c:v>
                </c:pt>
                <c:pt idx="1">
                  <c:v>9</c:v>
                </c:pt>
                <c:pt idx="2">
                  <c:v>14</c:v>
                </c:pt>
                <c:pt idx="3">
                  <c:v>16</c:v>
                </c:pt>
                <c:pt idx="4">
                  <c:v>11</c:v>
                </c:pt>
                <c:pt idx="5">
                  <c:v>5</c:v>
                </c:pt>
                <c:pt idx="6">
                  <c:v>8</c:v>
                </c:pt>
                <c:pt idx="7">
                  <c:v>9</c:v>
                </c:pt>
                <c:pt idx="8">
                  <c:v>7</c:v>
                </c:pt>
                <c:pt idx="9">
                  <c:v>10</c:v>
                </c:pt>
                <c:pt idx="10">
                  <c:v>5</c:v>
                </c:pt>
                <c:pt idx="11">
                  <c:v>9</c:v>
                </c:pt>
                <c:pt idx="12">
                  <c:v>8</c:v>
                </c:pt>
              </c:numCache>
            </c:numRef>
          </c:val>
          <c:smooth val="0"/>
        </c:ser>
        <c:ser>
          <c:idx val="4"/>
          <c:order val="4"/>
          <c:tx>
            <c:strRef>
              <c:f>Foglio1!$F$1</c:f>
              <c:strCache>
                <c:ptCount val="1"/>
                <c:pt idx="0">
                  <c:v>Reggio Calabria</c:v>
                </c:pt>
              </c:strCache>
            </c:strRef>
          </c:tx>
          <c:spPr>
            <a:ln w="31750" cap="rnd">
              <a:solidFill>
                <a:srgbClr val="00B0F0"/>
              </a:solidFill>
              <a:round/>
            </a:ln>
            <a:effectLst>
              <a:outerShdw blurRad="38100" dist="25400" dir="5400000" rotWithShape="0">
                <a:srgbClr val="000000">
                  <a:alpha val="45000"/>
                </a:srgbClr>
              </a:outerShdw>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LblPos val="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0DB2EE"/>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Foglio1!$A$2:$A$14</c:f>
              <c:numCache>
                <c:formatCode>General</c:formatCod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numCache>
            </c:numRef>
          </c:cat>
          <c:val>
            <c:numRef>
              <c:f>Foglio1!$F$2:$F$14</c:f>
              <c:numCache>
                <c:formatCode>#,##0</c:formatCode>
                <c:ptCount val="13"/>
                <c:pt idx="0">
                  <c:v>47</c:v>
                </c:pt>
                <c:pt idx="1">
                  <c:v>42</c:v>
                </c:pt>
                <c:pt idx="2">
                  <c:v>44</c:v>
                </c:pt>
                <c:pt idx="3">
                  <c:v>41</c:v>
                </c:pt>
                <c:pt idx="4">
                  <c:v>25</c:v>
                </c:pt>
                <c:pt idx="5">
                  <c:v>30</c:v>
                </c:pt>
                <c:pt idx="6">
                  <c:v>32</c:v>
                </c:pt>
                <c:pt idx="7">
                  <c:v>29</c:v>
                </c:pt>
                <c:pt idx="8">
                  <c:v>33</c:v>
                </c:pt>
                <c:pt idx="9">
                  <c:v>38</c:v>
                </c:pt>
                <c:pt idx="10">
                  <c:v>27</c:v>
                </c:pt>
                <c:pt idx="11">
                  <c:v>38</c:v>
                </c:pt>
                <c:pt idx="12">
                  <c:v>25</c:v>
                </c:pt>
              </c:numCache>
            </c:numRef>
          </c:val>
          <c:smooth val="0"/>
        </c:ser>
        <c:dLbls>
          <c:showLegendKey val="0"/>
          <c:showVal val="1"/>
          <c:showCatName val="0"/>
          <c:showSerName val="0"/>
          <c:showPercent val="0"/>
          <c:showBubbleSize val="0"/>
        </c:dLbls>
        <c:smooth val="0"/>
        <c:axId val="281234504"/>
        <c:axId val="281230192"/>
      </c:lineChart>
      <c:catAx>
        <c:axId val="28123450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Times New Roman" panose="02020603050405020304" pitchFamily="18" charset="0"/>
                <a:ea typeface="+mn-ea"/>
                <a:cs typeface="Times New Roman" panose="02020603050405020304" pitchFamily="18" charset="0"/>
              </a:defRPr>
            </a:pPr>
            <a:endParaRPr lang="it-IT"/>
          </a:p>
        </c:txPr>
        <c:crossAx val="281230192"/>
        <c:crosses val="autoZero"/>
        <c:auto val="1"/>
        <c:lblAlgn val="ctr"/>
        <c:lblOffset val="100"/>
        <c:noMultiLvlLbl val="0"/>
      </c:catAx>
      <c:valAx>
        <c:axId val="281230192"/>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2"/>
                </a:solidFill>
                <a:latin typeface="Times New Roman" panose="02020603050405020304" pitchFamily="18" charset="0"/>
                <a:ea typeface="+mn-ea"/>
                <a:cs typeface="Times New Roman" panose="02020603050405020304" pitchFamily="18" charset="0"/>
              </a:defRPr>
            </a:pPr>
            <a:endParaRPr lang="it-IT"/>
          </a:p>
        </c:txPr>
        <c:crossAx val="281234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Times New Roman" panose="02020603050405020304" pitchFamily="18" charset="0"/>
              <a:ea typeface="+mn-ea"/>
              <a:cs typeface="Times New Roman" panose="02020603050405020304" pitchFamily="18" charset="0"/>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0916447944007072E-2"/>
          <c:y val="0.12187212015164772"/>
          <c:w val="0.64310837707786561"/>
          <c:h val="0.80082064741907333"/>
        </c:manualLayout>
      </c:layout>
      <c:pie3DChart>
        <c:varyColors val="1"/>
        <c:ser>
          <c:idx val="0"/>
          <c:order val="0"/>
          <c:tx>
            <c:strRef>
              <c:f>Foglio1!$B$1</c:f>
              <c:strCache>
                <c:ptCount val="1"/>
                <c:pt idx="0">
                  <c:v>Morti per categoria in PERU'</c:v>
                </c:pt>
              </c:strCache>
            </c:strRef>
          </c:tx>
          <c:dPt>
            <c:idx val="0"/>
            <c:bubble3D val="0"/>
            <c:explosion val="1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Pt>
          <c:dPt>
            <c:idx val="1"/>
            <c:bubble3D val="0"/>
            <c:explosion val="14"/>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Pt>
          <c:dPt>
            <c:idx val="2"/>
            <c:bubble3D val="0"/>
            <c:explosion val="15"/>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Pt>
          <c:dPt>
            <c:idx val="3"/>
            <c:bubble3D val="0"/>
            <c:explosion val="2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Pt>
          <c:dPt>
            <c:idx val="4"/>
            <c:bubble3D val="0"/>
            <c:explosion val="10"/>
            <c:spPr>
              <a:gradFill flip="none" rotWithShape="1">
                <a:gsLst>
                  <a:gs pos="0">
                    <a:schemeClr val="accent6">
                      <a:lumMod val="50000"/>
                    </a:schemeClr>
                  </a:gs>
                  <a:gs pos="100000">
                    <a:schemeClr val="accent6"/>
                  </a:gs>
                </a:gsLst>
                <a:path>
                  <a:fillToRect l="50000" t="130000" r="50000" b="-30000"/>
                </a:path>
                <a:tileRect/>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Pt>
          <c:dPt>
            <c:idx val="5"/>
            <c:bubble3D val="0"/>
            <c:explosion val="6"/>
            <c:spPr>
              <a:gradFill rotWithShape="1">
                <a:gsLst>
                  <a:gs pos="94000">
                    <a:schemeClr val="tx1"/>
                  </a:gs>
                  <a:gs pos="0">
                    <a:schemeClr val="bg1"/>
                  </a:gs>
                </a:gsLst>
                <a:path>
                  <a:fillToRect l="50000" t="130000" r="50000" b="-30000"/>
                </a:path>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Pt>
          <c:dPt>
            <c:idx val="6"/>
            <c:bubble3D val="0"/>
            <c:explosion val="6"/>
            <c:spPr>
              <a:gradFill rotWithShape="1">
                <a:gsLst>
                  <a:gs pos="100000">
                    <a:schemeClr val="bg1"/>
                  </a:gs>
                  <a:gs pos="33000">
                    <a:srgbClr val="00B050"/>
                  </a:gs>
                </a:gsLst>
                <a:path>
                  <a:fillToRect l="50000" t="130000" r="50000" b="-30000"/>
                </a:path>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Pt>
          <c:dPt>
            <c:idx val="7"/>
            <c:bubble3D val="0"/>
            <c:explosion val="5"/>
            <c:spPr>
              <a:gradFill rotWithShape="1">
                <a:gsLst>
                  <a:gs pos="100000">
                    <a:srgbClr val="FF0000"/>
                  </a:gs>
                  <a:gs pos="12000">
                    <a:srgbClr val="E739DB"/>
                  </a:gs>
                </a:gsLst>
                <a:path>
                  <a:fillToRect l="50000" t="130000" r="50000" b="-30000"/>
                </a:path>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it-IT"/>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Foglio1!$A$2:$A$9</c:f>
              <c:strCache>
                <c:ptCount val="8"/>
                <c:pt idx="0">
                  <c:v>Conducenti (automobile)</c:v>
                </c:pt>
                <c:pt idx="1">
                  <c:v>Passeggeri (automobile)</c:v>
                </c:pt>
                <c:pt idx="2">
                  <c:v>Moto</c:v>
                </c:pt>
                <c:pt idx="3">
                  <c:v>Ciclisti</c:v>
                </c:pt>
                <c:pt idx="4">
                  <c:v>Pedoni</c:v>
                </c:pt>
                <c:pt idx="5">
                  <c:v>Conducenti / Passeggeri (Autocarri)</c:v>
                </c:pt>
                <c:pt idx="6">
                  <c:v>Conducendi / Passeggeri (Autobus)</c:v>
                </c:pt>
                <c:pt idx="7">
                  <c:v>Altro</c:v>
                </c:pt>
              </c:strCache>
            </c:strRef>
          </c:cat>
          <c:val>
            <c:numRef>
              <c:f>Foglio1!$B$2:$B$9</c:f>
              <c:numCache>
                <c:formatCode>General</c:formatCode>
                <c:ptCount val="8"/>
                <c:pt idx="0">
                  <c:v>12</c:v>
                </c:pt>
                <c:pt idx="1">
                  <c:v>1</c:v>
                </c:pt>
                <c:pt idx="2">
                  <c:v>1</c:v>
                </c:pt>
                <c:pt idx="3">
                  <c:v>1</c:v>
                </c:pt>
                <c:pt idx="4">
                  <c:v>34</c:v>
                </c:pt>
                <c:pt idx="5">
                  <c:v>2</c:v>
                </c:pt>
                <c:pt idx="6">
                  <c:v>3</c:v>
                </c:pt>
                <c:pt idx="7">
                  <c:v>46</c:v>
                </c:pt>
              </c:numCache>
            </c:numRef>
          </c:val>
        </c:ser>
        <c:dLbls>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70591346784776843"/>
          <c:y val="0.16917658209390488"/>
          <c:w val="0.28922539370078748"/>
          <c:h val="0.6543598716827069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defRPr>
          </a:pPr>
          <a:endParaRPr lang="it-IT"/>
        </a:p>
      </c:txPr>
    </c:legend>
    <c:plotVisOnly val="1"/>
    <c:dispBlanksAs val="zero"/>
    <c:showDLblsOverMax val="0"/>
  </c:chart>
  <c:spPr>
    <a:noFill/>
    <a:ln>
      <a:noFill/>
    </a:ln>
    <a:effectLst/>
  </c:spPr>
  <c:txPr>
    <a:bodyPr/>
    <a:lstStyle/>
    <a:p>
      <a:pPr>
        <a:defRPr/>
      </a:pPr>
      <a:endParaRPr lang="it-IT"/>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none" baseline="0">
                <a:solidFill>
                  <a:schemeClr val="lt1">
                    <a:lumMod val="85000"/>
                  </a:schemeClr>
                </a:solidFill>
                <a:latin typeface="+mn-lt"/>
                <a:ea typeface="+mn-ea"/>
                <a:cs typeface="+mn-cs"/>
              </a:defRPr>
            </a:pPr>
            <a:r>
              <a:rPr lang="en-US" sz="4000" dirty="0" err="1">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Andamento</a:t>
            </a:r>
            <a:r>
              <a:rPr lang="en-US" sz="400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dei</a:t>
            </a:r>
            <a:r>
              <a:rPr lang="en-US" sz="400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decessi</a:t>
            </a:r>
            <a:r>
              <a:rPr lang="en-US" sz="400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stradali</a:t>
            </a:r>
            <a:r>
              <a:rPr lang="en-US" sz="4000"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 </a:t>
            </a:r>
            <a:r>
              <a:rPr lang="en-US" sz="4000" dirty="0" err="1"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Perù</a:t>
            </a:r>
            <a:endParaRPr lang="en-US" sz="400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4000" b="1" i="0" u="none" strike="noStrike" kern="1200" cap="none" baseline="0">
              <a:solidFill>
                <a:schemeClr val="lt1">
                  <a:lumMod val="85000"/>
                </a:schemeClr>
              </a:solidFill>
              <a:latin typeface="+mn-lt"/>
              <a:ea typeface="+mn-ea"/>
              <a:cs typeface="+mn-cs"/>
            </a:defRPr>
          </a:pPr>
          <a:endParaRPr lang="it-IT"/>
        </a:p>
      </c:txPr>
    </c:title>
    <c:autoTitleDeleted val="0"/>
    <c:plotArea>
      <c:layout>
        <c:manualLayout>
          <c:layoutTarget val="inner"/>
          <c:xMode val="edge"/>
          <c:yMode val="edge"/>
          <c:x val="6.0783874671916024E-2"/>
          <c:y val="0.12170458862313985"/>
          <c:w val="0.9277577919947505"/>
          <c:h val="0.72016039978544666"/>
        </c:manualLayout>
      </c:layout>
      <c:lineChart>
        <c:grouping val="standard"/>
        <c:varyColors val="0"/>
        <c:ser>
          <c:idx val="0"/>
          <c:order val="0"/>
          <c:tx>
            <c:strRef>
              <c:f>Foglio1!$B$1</c:f>
              <c:strCache>
                <c:ptCount val="1"/>
                <c:pt idx="0">
                  <c:v>Serie 1</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FFC000"/>
                    </a:solidFill>
                    <a:latin typeface="Times New Roman" panose="02020603050405020304" pitchFamily="18" charset="0"/>
                    <a:ea typeface="+mn-ea"/>
                    <a:cs typeface="Times New Roman" panose="02020603050405020304" pitchFamily="18" charset="0"/>
                  </a:defRPr>
                </a:pPr>
                <a:endParaRPr lang="it-IT"/>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Foglio1!$A$2:$A$11</c:f>
              <c:numCache>
                <c:formatCode>General</c:formatCode>
                <c:ptCount val="10"/>
                <c:pt idx="0">
                  <c:v>2001</c:v>
                </c:pt>
                <c:pt idx="1">
                  <c:v>2002</c:v>
                </c:pt>
                <c:pt idx="2">
                  <c:v>2003</c:v>
                </c:pt>
                <c:pt idx="3">
                  <c:v>2004</c:v>
                </c:pt>
                <c:pt idx="4">
                  <c:v>2005</c:v>
                </c:pt>
                <c:pt idx="5">
                  <c:v>2006</c:v>
                </c:pt>
                <c:pt idx="6">
                  <c:v>2007</c:v>
                </c:pt>
                <c:pt idx="7">
                  <c:v>2008</c:v>
                </c:pt>
                <c:pt idx="8">
                  <c:v>2009</c:v>
                </c:pt>
                <c:pt idx="9">
                  <c:v>2010</c:v>
                </c:pt>
              </c:numCache>
            </c:numRef>
          </c:cat>
          <c:val>
            <c:numRef>
              <c:f>Foglio1!$B$2:$B$11</c:f>
              <c:numCache>
                <c:formatCode>General</c:formatCode>
                <c:ptCount val="10"/>
                <c:pt idx="0">
                  <c:v>12</c:v>
                </c:pt>
                <c:pt idx="1">
                  <c:v>11</c:v>
                </c:pt>
                <c:pt idx="2">
                  <c:v>10</c:v>
                </c:pt>
                <c:pt idx="3">
                  <c:v>11</c:v>
                </c:pt>
                <c:pt idx="4">
                  <c:v>12</c:v>
                </c:pt>
                <c:pt idx="5">
                  <c:v>13</c:v>
                </c:pt>
                <c:pt idx="6">
                  <c:v>13</c:v>
                </c:pt>
                <c:pt idx="7">
                  <c:v>13</c:v>
                </c:pt>
                <c:pt idx="8">
                  <c:v>11</c:v>
                </c:pt>
                <c:pt idx="9">
                  <c:v>10</c:v>
                </c:pt>
              </c:numCache>
            </c:numRef>
          </c:val>
          <c:smooth val="0"/>
        </c:ser>
        <c:dLbls>
          <c:showLegendKey val="0"/>
          <c:showVal val="1"/>
          <c:showCatName val="0"/>
          <c:showSerName val="0"/>
          <c:showPercent val="0"/>
          <c:showBubbleSize val="0"/>
        </c:dLbls>
        <c:hiLowLines>
          <c:spPr>
            <a:ln w="9525">
              <a:solidFill>
                <a:schemeClr val="lt1">
                  <a:lumMod val="50000"/>
                </a:schemeClr>
              </a:solidFill>
              <a:round/>
            </a:ln>
            <a:effectLst/>
          </c:spPr>
        </c:hiLowLines>
        <c:smooth val="0"/>
        <c:axId val="281232152"/>
        <c:axId val="281229800"/>
      </c:lineChart>
      <c:catAx>
        <c:axId val="281232152"/>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lt1">
                        <a:lumMod val="75000"/>
                      </a:schemeClr>
                    </a:solidFill>
                    <a:latin typeface="Times New Roman" panose="02020603050405020304" pitchFamily="18" charset="0"/>
                    <a:ea typeface="+mn-ea"/>
                    <a:cs typeface="Times New Roman" panose="02020603050405020304" pitchFamily="18" charset="0"/>
                  </a:defRPr>
                </a:pPr>
                <a:r>
                  <a:rPr lang="it-IT" sz="1800" dirty="0" smtClean="0">
                    <a:latin typeface="Times New Roman" panose="02020603050405020304" pitchFamily="18" charset="0"/>
                    <a:cs typeface="Times New Roman" panose="02020603050405020304" pitchFamily="18" charset="0"/>
                  </a:rPr>
                  <a:t>Anni</a:t>
                </a:r>
                <a:endParaRPr lang="it-IT" sz="1800"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lt1">
                      <a:lumMod val="75000"/>
                    </a:schemeClr>
                  </a:solidFill>
                  <a:latin typeface="Times New Roman" panose="02020603050405020304" pitchFamily="18" charset="0"/>
                  <a:ea typeface="+mn-ea"/>
                  <a:cs typeface="Times New Roman" panose="02020603050405020304" pitchFamily="18" charset="0"/>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Times New Roman" panose="02020603050405020304" pitchFamily="18" charset="0"/>
                <a:ea typeface="+mn-ea"/>
                <a:cs typeface="Times New Roman" panose="02020603050405020304" pitchFamily="18" charset="0"/>
              </a:defRPr>
            </a:pPr>
            <a:endParaRPr lang="it-IT"/>
          </a:p>
        </c:txPr>
        <c:crossAx val="281229800"/>
        <c:crosses val="autoZero"/>
        <c:auto val="1"/>
        <c:lblAlgn val="ctr"/>
        <c:lblOffset val="100"/>
        <c:noMultiLvlLbl val="0"/>
      </c:catAx>
      <c:valAx>
        <c:axId val="2812298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800" b="1" i="0" u="none" strike="noStrike" kern="1200" baseline="0">
                    <a:solidFill>
                      <a:schemeClr val="lt1">
                        <a:lumMod val="75000"/>
                      </a:schemeClr>
                    </a:solidFill>
                    <a:latin typeface="Times New Roman" panose="02020603050405020304" pitchFamily="18" charset="0"/>
                    <a:ea typeface="+mn-ea"/>
                    <a:cs typeface="Times New Roman" panose="02020603050405020304" pitchFamily="18" charset="0"/>
                  </a:defRPr>
                </a:pPr>
                <a:r>
                  <a:rPr lang="it-IT" sz="1800" dirty="0" smtClean="0">
                    <a:latin typeface="Times New Roman" panose="02020603050405020304" pitchFamily="18" charset="0"/>
                    <a:cs typeface="Times New Roman" panose="02020603050405020304" pitchFamily="18" charset="0"/>
                  </a:rPr>
                  <a:t>Morti per  100000 abitanti</a:t>
                </a:r>
                <a:endParaRPr lang="it-IT" sz="1800" dirty="0">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lt1">
                      <a:lumMod val="75000"/>
                    </a:schemeClr>
                  </a:solidFill>
                  <a:latin typeface="Times New Roman" panose="02020603050405020304" pitchFamily="18" charset="0"/>
                  <a:ea typeface="+mn-ea"/>
                  <a:cs typeface="Times New Roman" panose="02020603050405020304" pitchFamily="18" charset="0"/>
                </a:defRPr>
              </a:pPr>
              <a:endParaRPr lang="it-IT"/>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it-IT"/>
          </a:p>
        </c:txPr>
        <c:crossAx val="28123215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0.18829</cdr:x>
      <cdr:y>0.01303</cdr:y>
    </cdr:from>
    <cdr:to>
      <cdr:x>0.82024</cdr:x>
      <cdr:y>0.15616</cdr:y>
    </cdr:to>
    <cdr:sp macro="" textlink="">
      <cdr:nvSpPr>
        <cdr:cNvPr id="3" name="Titolo 1"/>
        <cdr:cNvSpPr>
          <a:spLocks xmlns:a="http://schemas.openxmlformats.org/drawingml/2006/main" noGrp="1"/>
        </cdr:cNvSpPr>
      </cdr:nvSpPr>
      <cdr:spPr>
        <a:xfrm xmlns:a="http://schemas.openxmlformats.org/drawingml/2006/main">
          <a:off x="2295677" y="89328"/>
          <a:ext cx="7704667" cy="981635"/>
        </a:xfrm>
        <a:prstGeom xmlns:a="http://schemas.openxmlformats.org/drawingml/2006/main" prst="rect">
          <a:avLst/>
        </a:prstGeom>
      </cdr:spPr>
      <cdr:txBody>
        <a:bodyPr xmlns:a="http://schemas.openxmlformats.org/drawingml/2006/main" vert="horz" lIns="91440" tIns="45720" rIns="91440" bIns="45720" rtlCol="0" anchor="t">
          <a:normAutofit/>
        </a:bodyPr>
        <a:lstStyle xmlns:a="http://schemas.openxmlformats.org/drawingml/2006/main">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xmlns:a="http://schemas.openxmlformats.org/drawingml/2006/main">
          <a:pPr algn="ctr"/>
          <a:r>
            <a:rPr lang="it-IT" sz="44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Morti per categoria in Perù</a:t>
          </a:r>
          <a:endParaRPr lang="it-IT" sz="44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A34CAF21-EA9A-46C4-9F2E-B7ACC650D404}" type="datetimeFigureOut">
              <a:rPr lang="it-IT" smtClean="0"/>
              <a:pPr/>
              <a:t>04/03/2015</a:t>
            </a:fld>
            <a:endParaRPr lang="it-IT"/>
          </a:p>
        </p:txBody>
      </p:sp>
      <p:sp>
        <p:nvSpPr>
          <p:cNvPr id="4" name="Segnaposto immagine diapositiva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0A2022D9-0D1F-4F4C-9019-824A28E61B88}" type="slidenum">
              <a:rPr lang="it-IT" smtClean="0"/>
              <a:pPr/>
              <a:t>‹N›</a:t>
            </a:fld>
            <a:endParaRPr lang="it-IT"/>
          </a:p>
        </p:txBody>
      </p:sp>
    </p:spTree>
    <p:extLst>
      <p:ext uri="{BB962C8B-B14F-4D97-AF65-F5344CB8AC3E}">
        <p14:creationId xmlns:p14="http://schemas.microsoft.com/office/powerpoint/2010/main" val="1292463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A2022D9-0D1F-4F4C-9019-824A28E61B88}" type="slidenum">
              <a:rPr lang="it-IT" smtClean="0"/>
              <a:pPr/>
              <a:t>3</a:t>
            </a:fld>
            <a:endParaRPr lang="it-IT"/>
          </a:p>
        </p:txBody>
      </p:sp>
    </p:spTree>
    <p:extLst>
      <p:ext uri="{BB962C8B-B14F-4D97-AF65-F5344CB8AC3E}">
        <p14:creationId xmlns:p14="http://schemas.microsoft.com/office/powerpoint/2010/main" val="211549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A2022D9-0D1F-4F4C-9019-824A28E61B88}" type="slidenum">
              <a:rPr lang="it-IT" smtClean="0"/>
              <a:pPr/>
              <a:t>21</a:t>
            </a:fld>
            <a:endParaRPr lang="it-IT"/>
          </a:p>
        </p:txBody>
      </p:sp>
    </p:spTree>
    <p:extLst>
      <p:ext uri="{BB962C8B-B14F-4D97-AF65-F5344CB8AC3E}">
        <p14:creationId xmlns:p14="http://schemas.microsoft.com/office/powerpoint/2010/main" val="2167356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39E025-A385-4225-BDBA-DC7E5E3641DA}" type="slidenum">
              <a:rPr lang="it-IT" smtClean="0"/>
              <a:pPr/>
              <a:t>24</a:t>
            </a:fld>
            <a:endParaRPr lang="it-IT"/>
          </a:p>
        </p:txBody>
      </p:sp>
    </p:spTree>
    <p:extLst>
      <p:ext uri="{BB962C8B-B14F-4D97-AF65-F5344CB8AC3E}">
        <p14:creationId xmlns:p14="http://schemas.microsoft.com/office/powerpoint/2010/main" val="3557286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A2022D9-0D1F-4F4C-9019-824A28E61B88}" type="slidenum">
              <a:rPr lang="it-IT" smtClean="0"/>
              <a:pPr/>
              <a:t>27</a:t>
            </a:fld>
            <a:endParaRPr lang="it-IT"/>
          </a:p>
        </p:txBody>
      </p:sp>
    </p:spTree>
    <p:extLst>
      <p:ext uri="{BB962C8B-B14F-4D97-AF65-F5344CB8AC3E}">
        <p14:creationId xmlns:p14="http://schemas.microsoft.com/office/powerpoint/2010/main" val="2503513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(2511-1447)/2511*100=</a:t>
            </a:r>
          </a:p>
          <a:p>
            <a:endParaRPr lang="it-IT" dirty="0"/>
          </a:p>
        </p:txBody>
      </p:sp>
      <p:sp>
        <p:nvSpPr>
          <p:cNvPr id="4" name="Segnaposto numero diapositiva 3"/>
          <p:cNvSpPr>
            <a:spLocks noGrp="1"/>
          </p:cNvSpPr>
          <p:nvPr>
            <p:ph type="sldNum" sz="quarter" idx="10"/>
          </p:nvPr>
        </p:nvSpPr>
        <p:spPr/>
        <p:txBody>
          <a:bodyPr/>
          <a:lstStyle/>
          <a:p>
            <a:fld id="{948A6CB2-BDB0-4C45-AA58-4D7565078F9B}" type="slidenum">
              <a:rPr lang="it-IT" smtClean="0"/>
              <a:pPr/>
              <a:t>30</a:t>
            </a:fld>
            <a:endParaRPr lang="it-IT"/>
          </a:p>
        </p:txBody>
      </p:sp>
    </p:spTree>
    <p:extLst>
      <p:ext uri="{BB962C8B-B14F-4D97-AF65-F5344CB8AC3E}">
        <p14:creationId xmlns:p14="http://schemas.microsoft.com/office/powerpoint/2010/main" val="333279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(73-47)/73*100=</a:t>
            </a:r>
          </a:p>
          <a:p>
            <a:endParaRPr lang="it-IT" dirty="0"/>
          </a:p>
        </p:txBody>
      </p:sp>
      <p:sp>
        <p:nvSpPr>
          <p:cNvPr id="4" name="Segnaposto numero diapositiva 3"/>
          <p:cNvSpPr>
            <a:spLocks noGrp="1"/>
          </p:cNvSpPr>
          <p:nvPr>
            <p:ph type="sldNum" sz="quarter" idx="10"/>
          </p:nvPr>
        </p:nvSpPr>
        <p:spPr/>
        <p:txBody>
          <a:bodyPr/>
          <a:lstStyle/>
          <a:p>
            <a:fld id="{948A6CB2-BDB0-4C45-AA58-4D7565078F9B}" type="slidenum">
              <a:rPr lang="it-IT" smtClean="0"/>
              <a:pPr/>
              <a:t>31</a:t>
            </a:fld>
            <a:endParaRPr lang="it-IT"/>
          </a:p>
        </p:txBody>
      </p:sp>
    </p:spTree>
    <p:extLst>
      <p:ext uri="{BB962C8B-B14F-4D97-AF65-F5344CB8AC3E}">
        <p14:creationId xmlns:p14="http://schemas.microsoft.com/office/powerpoint/2010/main" val="19991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19533BEE-51EA-43CC-B33D-511F137D30BC}" type="slidenum">
              <a:rPr lang="it-IT" smtClean="0"/>
              <a:pPr/>
              <a:t>43</a:t>
            </a:fld>
            <a:endParaRPr lang="it-IT" dirty="0"/>
          </a:p>
        </p:txBody>
      </p:sp>
    </p:spTree>
    <p:extLst>
      <p:ext uri="{BB962C8B-B14F-4D97-AF65-F5344CB8AC3E}">
        <p14:creationId xmlns:p14="http://schemas.microsoft.com/office/powerpoint/2010/main" val="229569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19533BEE-51EA-43CC-B33D-511F137D30BC}" type="slidenum">
              <a:rPr lang="it-IT" smtClean="0"/>
              <a:pPr/>
              <a:t>47</a:t>
            </a:fld>
            <a:endParaRPr lang="it-IT" dirty="0"/>
          </a:p>
        </p:txBody>
      </p:sp>
    </p:spTree>
    <p:extLst>
      <p:ext uri="{BB962C8B-B14F-4D97-AF65-F5344CB8AC3E}">
        <p14:creationId xmlns:p14="http://schemas.microsoft.com/office/powerpoint/2010/main" val="2410168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63027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17723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43677" y="365125"/>
            <a:ext cx="1971675"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628653" y="365125"/>
            <a:ext cx="5762625"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725986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smtClean="0"/>
              <a:t>Fare clic per modificare lo stile del titolo</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562252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2663693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4273272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4090411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4120393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7" name="Date Placeholder 2"/>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1757739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3807585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it-IT" smtClean="0"/>
              <a:t>Fare clic per modificare lo stile del titolo</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7" name="Date Placeholder 4"/>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133869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155020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1314462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835728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smtClean="0"/>
              <a:t>Fare clic per modificare lo stile del titolo</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41268517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smtClean="0"/>
              <a:t>Fare clic per modificare lo stile del titolo</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1947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1526890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6426887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1798801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nchor="t" anchorCtr="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567498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0752841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smtClean="0"/>
              <a:t>Fare clic per modificare lo stile del titolo</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652194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1" y="1709742"/>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5152112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1674688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586740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26849109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19728211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7" name="Date Placeholder 2"/>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4923850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9416136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it-IT" smtClean="0"/>
              <a:t>Fare clic per modificare lo stile del titolo</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7" name="Date Placeholder 4"/>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11536486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2419248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626816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smtClean="0"/>
              <a:t>Fare clic per modificare lo stile del titolo</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1644568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628651" y="1825625"/>
            <a:ext cx="3867151"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2" y="1825625"/>
            <a:ext cx="3867151"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4409507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smtClean="0"/>
              <a:t>Fare clic per modificare lo stile del titolo</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557945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297605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28360853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0898593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nchor="t" anchorCtr="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4933645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252833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9"/>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9"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2"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85575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458660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327895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111665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19B565E1-B72A-4A7C-AA9E-E80E970E17AA}" type="datetimeFigureOut">
              <a:rPr lang="it-IT" smtClean="0"/>
              <a:pPr/>
              <a:t>04/03/2015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D8CC0F79-3426-4EC7-9073-121EFC227544}" type="slidenum">
              <a:rPr lang="it-IT" smtClean="0"/>
              <a:pPr/>
              <a:t>‹N›</a:t>
            </a:fld>
            <a:endParaRPr lang="it-IT"/>
          </a:p>
        </p:txBody>
      </p:sp>
    </p:spTree>
    <p:extLst>
      <p:ext uri="{BB962C8B-B14F-4D97-AF65-F5344CB8AC3E}">
        <p14:creationId xmlns:p14="http://schemas.microsoft.com/office/powerpoint/2010/main" val="228290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4.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B565E1-B72A-4A7C-AA9E-E80E970E17AA}" type="datetimeFigureOut">
              <a:rPr lang="it-IT" smtClean="0"/>
              <a:pPr/>
              <a:t>04/03/2015</a:t>
            </a:fld>
            <a:endParaRPr lang="it-IT"/>
          </a:p>
        </p:txBody>
      </p:sp>
      <p:sp>
        <p:nvSpPr>
          <p:cNvPr id="5" name="Segnaposto piè di pagina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CC0F79-3426-4EC7-9073-121EFC227544}" type="slidenum">
              <a:rPr lang="it-IT" smtClean="0"/>
              <a:pPr/>
              <a:t>‹N›</a:t>
            </a:fld>
            <a:endParaRPr lang="it-IT"/>
          </a:p>
        </p:txBody>
      </p:sp>
    </p:spTree>
    <p:extLst>
      <p:ext uri="{BB962C8B-B14F-4D97-AF65-F5344CB8AC3E}">
        <p14:creationId xmlns:p14="http://schemas.microsoft.com/office/powerpoint/2010/main" val="4224705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cstate="print">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9B565E1-B72A-4A7C-AA9E-E80E970E17AA}" type="datetimeFigureOut">
              <a:rPr lang="it-IT" smtClean="0"/>
              <a:pPr/>
              <a:t>04/03/2015</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CC0F79-3426-4EC7-9073-121EFC227544}" type="slidenum">
              <a:rPr lang="it-IT" smtClean="0"/>
              <a:pPr/>
              <a:t>‹N›</a:t>
            </a:fld>
            <a:endParaRPr lang="it-IT"/>
          </a:p>
        </p:txBody>
      </p:sp>
    </p:spTree>
    <p:extLst>
      <p:ext uri="{BB962C8B-B14F-4D97-AF65-F5344CB8AC3E}">
        <p14:creationId xmlns:p14="http://schemas.microsoft.com/office/powerpoint/2010/main" val="115405733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cstate="print">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9B565E1-B72A-4A7C-AA9E-E80E970E17AA}" type="datetimeFigureOut">
              <a:rPr lang="it-IT" smtClean="0"/>
              <a:pPr/>
              <a:t>04/03/2015</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CC0F79-3426-4EC7-9073-121EFC227544}" type="slidenum">
              <a:rPr lang="it-IT" smtClean="0"/>
              <a:pPr/>
              <a:t>‹N›</a:t>
            </a:fld>
            <a:endParaRPr lang="it-IT"/>
          </a:p>
        </p:txBody>
      </p:sp>
    </p:spTree>
    <p:extLst>
      <p:ext uri="{BB962C8B-B14F-4D97-AF65-F5344CB8AC3E}">
        <p14:creationId xmlns:p14="http://schemas.microsoft.com/office/powerpoint/2010/main" val="321150434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jpe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 Target="slide16.xml"/><Relationship Id="rId1" Type="http://schemas.openxmlformats.org/officeDocument/2006/relationships/slideLayout" Target="../slideLayouts/slideLayout30.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2.xml"/><Relationship Id="rId5" Type="http://schemas.openxmlformats.org/officeDocument/2006/relationships/slide" Target="slide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jpe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5.xml"/><Relationship Id="rId18" Type="http://schemas.openxmlformats.org/officeDocument/2006/relationships/slide" Target="slide48.xml"/><Relationship Id="rId3" Type="http://schemas.openxmlformats.org/officeDocument/2006/relationships/slide" Target="slide37.xml"/><Relationship Id="rId21" Type="http://schemas.openxmlformats.org/officeDocument/2006/relationships/slide" Target="slide52.xml"/><Relationship Id="rId7" Type="http://schemas.openxmlformats.org/officeDocument/2006/relationships/slide" Target="slide12.xml"/><Relationship Id="rId12" Type="http://schemas.openxmlformats.org/officeDocument/2006/relationships/slide" Target="slide32.xml"/><Relationship Id="rId17" Type="http://schemas.openxmlformats.org/officeDocument/2006/relationships/slide" Target="slide46.xml"/><Relationship Id="rId2" Type="http://schemas.openxmlformats.org/officeDocument/2006/relationships/image" Target="../media/image7.jpeg"/><Relationship Id="rId16" Type="http://schemas.openxmlformats.org/officeDocument/2006/relationships/slide" Target="slide42.xml"/><Relationship Id="rId20" Type="http://schemas.openxmlformats.org/officeDocument/2006/relationships/slide" Target="slide6.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9.xml"/><Relationship Id="rId5" Type="http://schemas.openxmlformats.org/officeDocument/2006/relationships/slide" Target="slide41.xml"/><Relationship Id="rId15" Type="http://schemas.openxmlformats.org/officeDocument/2006/relationships/slide" Target="slide27.xml"/><Relationship Id="rId10" Type="http://schemas.openxmlformats.org/officeDocument/2006/relationships/slide" Target="slide19.xml"/><Relationship Id="rId19" Type="http://schemas.openxmlformats.org/officeDocument/2006/relationships/slide" Target="slide4.xml"/><Relationship Id="rId4" Type="http://schemas.openxmlformats.org/officeDocument/2006/relationships/slide" Target="slide40.xml"/><Relationship Id="rId9" Type="http://schemas.openxmlformats.org/officeDocument/2006/relationships/slide" Target="slide17.xml"/><Relationship Id="rId14" Type="http://schemas.openxmlformats.org/officeDocument/2006/relationships/slide" Target="slide23.xml"/><Relationship Id="rId22"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33.png"/><Relationship Id="rId1" Type="http://schemas.openxmlformats.org/officeDocument/2006/relationships/slideLayout" Target="../slideLayouts/slideLayout30.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slide" Target="slide2.xml"/><Relationship Id="rId5" Type="http://schemas.openxmlformats.org/officeDocument/2006/relationships/image" Target="../media/image36.jpeg"/><Relationship Id="rId4" Type="http://schemas.openxmlformats.org/officeDocument/2006/relationships/image" Target="../media/image35.gif"/></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7.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8.jpe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slide" Target="slide2.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 Target="slide26.xml"/><Relationship Id="rId1" Type="http://schemas.openxmlformats.org/officeDocument/2006/relationships/slideLayout" Target="../slideLayouts/slideLayout30.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1.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30.xml"/><Relationship Id="rId5" Type="http://schemas.openxmlformats.org/officeDocument/2006/relationships/slide" Target="slide2.xml"/><Relationship Id="rId4" Type="http://schemas.openxmlformats.org/officeDocument/2006/relationships/image" Target="../media/image48.gif"/></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9.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2.xml"/><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0.xml"/><Relationship Id="rId5" Type="http://schemas.openxmlformats.org/officeDocument/2006/relationships/slide" Target="slide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slide" Target="slide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chart" Target="../charts/chart3.xml"/><Relationship Id="rId1" Type="http://schemas.openxmlformats.org/officeDocument/2006/relationships/slideLayout" Target="../slideLayouts/slideLayout29.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chart" Target="../charts/chart4.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5" Type="http://schemas.openxmlformats.org/officeDocument/2006/relationships/slide" Target="slide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6.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8.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30.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8.xml"/><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8.xml"/><Relationship Id="rId4" Type="http://schemas.openxmlformats.org/officeDocument/2006/relationships/audio" Target="../media/audio10.wav"/></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jpe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p:cNvSpPr>
            <a:spLocks noGrp="1"/>
          </p:cNvSpPr>
          <p:nvPr>
            <p:ph type="ctrTitle"/>
          </p:nvPr>
        </p:nvSpPr>
        <p:spPr>
          <a:xfrm>
            <a:off x="2182906" y="-1012732"/>
            <a:ext cx="8108303" cy="2184400"/>
          </a:xfrm>
        </p:spPr>
        <p:txBody>
          <a:bodyPr>
            <a:prstTxWarp prst="textArchDown">
              <a:avLst/>
            </a:prstTxWarp>
            <a:normAutofit/>
          </a:bodyPr>
          <a:lstStyle/>
          <a:p>
            <a:r>
              <a:rPr lang="it-IT"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U.D.A.</a:t>
            </a:r>
            <a:br>
              <a:rPr lang="it-IT"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it-IT"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Sicurezza </a:t>
            </a:r>
            <a:r>
              <a:rPr lang="it-IT" sz="72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Stradale</a:t>
            </a:r>
            <a:endParaRPr lang="it-IT"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Sottotitolo 2"/>
          <p:cNvSpPr>
            <a:spLocks noGrp="1"/>
          </p:cNvSpPr>
          <p:nvPr>
            <p:ph type="subTitle" idx="1"/>
          </p:nvPr>
        </p:nvSpPr>
        <p:spPr>
          <a:xfrm>
            <a:off x="2808057" y="3186953"/>
            <a:ext cx="6858000" cy="1655763"/>
          </a:xfrm>
        </p:spPr>
        <p:txBody>
          <a:bodyPr>
            <a:normAutofit/>
          </a:bodyPr>
          <a:lstStyle/>
          <a:p>
            <a:r>
              <a:rPr lang="it-IT" sz="3600" dirty="0">
                <a:solidFill>
                  <a:srgbClr val="FF0000"/>
                </a:solidFill>
                <a:effectLst>
                  <a:glow rad="139700">
                    <a:schemeClr val="accent5">
                      <a:satMod val="175000"/>
                      <a:alpha val="40000"/>
                    </a:schemeClr>
                  </a:glow>
                </a:effectLst>
              </a:rPr>
              <a:t>Dai un passaggio alla sicurezza</a:t>
            </a:r>
          </a:p>
        </p:txBody>
      </p:sp>
    </p:spTree>
    <p:extLst>
      <p:ext uri="{BB962C8B-B14F-4D97-AF65-F5344CB8AC3E}">
        <p14:creationId xmlns:p14="http://schemas.microsoft.com/office/powerpoint/2010/main" val="38253868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2651" y="1669415"/>
            <a:ext cx="3262629" cy="4121785"/>
          </a:xfrm>
          <a:prstGeom prst="rect">
            <a:avLst/>
          </a:prstGeom>
        </p:spPr>
      </p:pic>
      <p:sp>
        <p:nvSpPr>
          <p:cNvPr id="2" name="Titolo 1"/>
          <p:cNvSpPr>
            <a:spLocks noGrp="1"/>
          </p:cNvSpPr>
          <p:nvPr>
            <p:ph type="title"/>
          </p:nvPr>
        </p:nvSpPr>
        <p:spPr>
          <a:xfrm>
            <a:off x="1266848" y="0"/>
            <a:ext cx="9144000" cy="1235796"/>
          </a:xfrm>
        </p:spPr>
        <p:txBody>
          <a:bodyPr>
            <a:noAutofit/>
          </a:bodyPr>
          <a:lstStyle/>
          <a:p>
            <a:pPr algn="ctr"/>
            <a:r>
              <a:rPr lang="it-IT" sz="8625"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Cos’è la Cocaina?</a:t>
            </a:r>
          </a:p>
        </p:txBody>
      </p:sp>
      <p:sp>
        <p:nvSpPr>
          <p:cNvPr id="3" name="Segnaposto contenuto 2"/>
          <p:cNvSpPr>
            <a:spLocks noGrp="1"/>
          </p:cNvSpPr>
          <p:nvPr>
            <p:ph idx="1"/>
          </p:nvPr>
        </p:nvSpPr>
        <p:spPr>
          <a:xfrm>
            <a:off x="513814" y="1235796"/>
            <a:ext cx="7339269" cy="4143029"/>
          </a:xfrm>
        </p:spPr>
        <p:txBody>
          <a:bodyPr>
            <a:noAutofit/>
          </a:bodyPr>
          <a:lstStyle/>
          <a:p>
            <a:pPr marL="0" indent="0" algn="just">
              <a:buNone/>
            </a:pPr>
            <a:r>
              <a:rPr lang="it-IT"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cocaina è uno </a:t>
            </a:r>
            <a:r>
              <a:rPr lang="it-IT"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stupefacente</a:t>
            </a:r>
            <a:r>
              <a:rPr lang="it-IT"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che agisce sul sistema nervoso.</a:t>
            </a:r>
          </a:p>
          <a:p>
            <a:pPr marL="0" indent="0" algn="just">
              <a:buNone/>
            </a:pPr>
            <a:r>
              <a:rPr lang="it-IT"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cocaina è una sostanza organica naturale di origine vegetale appartenente alla famiglia degli Alcaloidi. Viene estratta dalle foglie di coca (</a:t>
            </a:r>
            <a:r>
              <a:rPr lang="it-IT" sz="28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Erythroxylum</a:t>
            </a:r>
            <a:r>
              <a:rPr lang="it-IT"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sz="28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coca</a:t>
            </a:r>
            <a:r>
              <a:rPr lang="it-IT"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originarie delle regioni dell’America del Sud. </a:t>
            </a:r>
          </a:p>
          <a:p>
            <a:pPr marL="0" indent="0" algn="just">
              <a:buNone/>
            </a:pPr>
            <a:r>
              <a:rPr lang="it-IT"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Verso gli anni 80-90 la coca veniva utilizzata come ingrediente principale per numerosi “tonici”, utilizzati per la cura di diverse malattie. Poi verso la fine degli anni 90 si è iniziata ad utilizzare come droga.</a:t>
            </a:r>
          </a:p>
          <a:p>
            <a:pPr marL="0" indent="0" algn="just">
              <a:buNone/>
            </a:pPr>
            <a:endParaRPr lang="it-IT" sz="2700" dirty="0">
              <a:latin typeface="Baskerville Old Face" panose="02020602080505020303" pitchFamily="18" charset="0"/>
            </a:endParaRPr>
          </a:p>
        </p:txBody>
      </p:sp>
      <p:sp>
        <p:nvSpPr>
          <p:cNvPr id="8" name="Pagina iniziale 7">
            <a:hlinkClick r:id="rId3" action="ppaction://hlinksldjump" highlightClick="1"/>
          </p:cNvPr>
          <p:cNvSpPr/>
          <p:nvPr/>
        </p:nvSpPr>
        <p:spPr>
          <a:xfrm>
            <a:off x="9775813" y="6246808"/>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9" name="Indietro o precedente 8">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Avanti o successivo 9">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0275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6624" y="1452915"/>
            <a:ext cx="6963765" cy="5095035"/>
          </a:xfrm>
        </p:spPr>
        <p:txBody>
          <a:bodyPr vert="horz" wrap="square" lIns="81000" tIns="81000" rIns="108000" bIns="27000" numCol="1" spcCol="216000" rtlCol="0">
            <a:spAutoFit/>
          </a:bodyPr>
          <a:lstStyle/>
          <a:p>
            <a:pPr marL="0" indent="0">
              <a:buNone/>
            </a:pPr>
            <a:r>
              <a:rPr lang="it-IT"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natura è presente come </a:t>
            </a:r>
            <a:r>
              <a:rPr lang="it-IT"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alcaloide nelle foglie di piante</a:t>
            </a:r>
            <a:r>
              <a:rPr lang="it-IT"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appartenenti alla famiglia delle eritroxilacee. Dalle foglie di coca si forma, dopo un processo di macerazione, una pasta da cui si estrae per raffinazione una </a:t>
            </a:r>
            <a:r>
              <a:rPr lang="it-IT"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polvere cristallina biancastra</a:t>
            </a:r>
            <a:r>
              <a:rPr lang="it-IT"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che contiene la</a:t>
            </a:r>
            <a:r>
              <a:rPr lang="it-IT"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cocaina cloridrato.</a:t>
            </a:r>
            <a:endParaRPr lang="it-IT"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r="20736" b="39586"/>
          <a:stretch/>
        </p:blipFill>
        <p:spPr>
          <a:xfrm>
            <a:off x="7440906" y="2236753"/>
            <a:ext cx="4751095" cy="3018980"/>
          </a:xfrm>
          <a:prstGeom prst="rect">
            <a:avLst/>
          </a:prstGeom>
        </p:spPr>
      </p:pic>
      <p:sp>
        <p:nvSpPr>
          <p:cNvPr id="5" name="Titolo 1"/>
          <p:cNvSpPr txBox="1">
            <a:spLocks/>
          </p:cNvSpPr>
          <p:nvPr/>
        </p:nvSpPr>
        <p:spPr>
          <a:xfrm>
            <a:off x="1266848" y="0"/>
            <a:ext cx="10150452" cy="123579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t-IT" sz="8625"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Come viene estratta?</a:t>
            </a:r>
            <a:endParaRPr lang="it-IT" sz="8625"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Pagina iniziale 7">
            <a:hlinkClick r:id="rId3" action="ppaction://hlinksldjump" highlightClick="1"/>
          </p:cNvPr>
          <p:cNvSpPr/>
          <p:nvPr/>
        </p:nvSpPr>
        <p:spPr>
          <a:xfrm>
            <a:off x="9775813" y="623797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9" name="Indietro o precedente 8">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Avanti o successivo 9">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68572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p:cNvSpPr>
            <a:spLocks noGrp="1"/>
          </p:cNvSpPr>
          <p:nvPr>
            <p:ph type="title"/>
          </p:nvPr>
        </p:nvSpPr>
        <p:spPr>
          <a:xfrm>
            <a:off x="407895" y="134657"/>
            <a:ext cx="9144000" cy="940595"/>
          </a:xfrm>
        </p:spPr>
        <p:txBody>
          <a:bodyPr>
            <a:normAutofit/>
          </a:bodyPr>
          <a:lstStyle/>
          <a:p>
            <a:r>
              <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Formula molecolare: C</a:t>
            </a:r>
            <a:r>
              <a:rPr lang="it-IT" sz="4800" b="1" baseline="-2500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17</a:t>
            </a:r>
            <a:r>
              <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t>
            </a:r>
            <a:r>
              <a:rPr lang="it-IT" sz="4800" b="1" baseline="-2500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21</a:t>
            </a:r>
            <a:r>
              <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a:t>
            </a:r>
            <a:r>
              <a:rPr lang="it-IT" sz="4800" b="1" baseline="-2500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endPar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p:cNvSpPr>
            <a:spLocks noGrp="1"/>
          </p:cNvSpPr>
          <p:nvPr>
            <p:ph sz="half" idx="1"/>
          </p:nvPr>
        </p:nvSpPr>
        <p:spPr>
          <a:xfrm>
            <a:off x="407895" y="1170728"/>
            <a:ext cx="9144000" cy="1959662"/>
          </a:xfrm>
        </p:spPr>
        <p:txBody>
          <a:bodyPr>
            <a:noAutofit/>
          </a:bodyPr>
          <a:lstStyle/>
          <a:p>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Peso molecolare: 303,353 g/ml</a:t>
            </a:r>
          </a:p>
          <a:p>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Punto di fusione: 98°C</a:t>
            </a:r>
          </a:p>
          <a:p>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Solubilità in acqua: 1800 mg/ml</a:t>
            </a:r>
          </a:p>
        </p:txBody>
      </p:sp>
      <p:sp>
        <p:nvSpPr>
          <p:cNvPr id="6" name="Segnaposto contenuto 5"/>
          <p:cNvSpPr>
            <a:spLocks noGrp="1"/>
          </p:cNvSpPr>
          <p:nvPr>
            <p:ph sz="half" idx="2"/>
          </p:nvPr>
        </p:nvSpPr>
        <p:spPr>
          <a:xfrm>
            <a:off x="407895" y="3130390"/>
            <a:ext cx="9144000" cy="3524410"/>
          </a:xfrm>
        </p:spPr>
        <p:txBody>
          <a:bodyPr>
            <a:noAutofit/>
          </a:bodyPr>
          <a:lstStyle/>
          <a:p>
            <a:pPr marL="0" indent="0">
              <a:buNone/>
            </a:pPr>
            <a:r>
              <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Purezza cocaina %</a:t>
            </a:r>
          </a:p>
          <a:p>
            <a:r>
              <a:rPr lang="it-IT"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Foglie di coca: 0,5 – 2,5 %</a:t>
            </a:r>
          </a:p>
          <a:p>
            <a:r>
              <a:rPr lang="it-IT"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Pasta di coca: 30 – 80 %</a:t>
            </a:r>
          </a:p>
          <a:p>
            <a:r>
              <a:rPr lang="it-IT"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Cocaina idrocloride: 50 %</a:t>
            </a:r>
          </a:p>
          <a:p>
            <a:r>
              <a:rPr lang="it-IT"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Cocaina freebase: 70 – 90 %</a:t>
            </a:r>
          </a:p>
          <a:p>
            <a:r>
              <a:rPr lang="it-IT"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Crack: 30 – 80 %</a:t>
            </a:r>
            <a:endParaRPr lang="it-IT"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6277" y="1213580"/>
            <a:ext cx="4168385" cy="2059083"/>
          </a:xfrm>
          <a:prstGeom prst="rect">
            <a:avLst/>
          </a:prstGeom>
          <a:ln w="228600" cap="sq" cmpd="thickThin">
            <a:solidFill>
              <a:srgbClr val="000000"/>
            </a:solidFill>
            <a:prstDash val="solid"/>
            <a:miter lim="800000"/>
          </a:ln>
          <a:effectLst>
            <a:innerShdw blurRad="76200">
              <a:srgbClr val="000000"/>
            </a:innerShdw>
          </a:effectLst>
        </p:spPr>
      </p:pic>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06782">
            <a:off x="7352750" y="3414815"/>
            <a:ext cx="4515438" cy="2955560"/>
          </a:xfrm>
          <a:prstGeom prst="rect">
            <a:avLst/>
          </a:prstGeom>
        </p:spPr>
      </p:pic>
      <p:sp>
        <p:nvSpPr>
          <p:cNvPr id="9" name="Pagina iniziale 8">
            <a:hlinkClick r:id="rId4" action="ppaction://hlinksldjump" highlightClick="1"/>
          </p:cNvPr>
          <p:cNvSpPr/>
          <p:nvPr/>
        </p:nvSpPr>
        <p:spPr>
          <a:xfrm>
            <a:off x="9772741" y="6234904"/>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2" name="Indietro o precedente 11">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Avanti o successivo 12">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4539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p:cNvSpPr>
            <a:spLocks noGrp="1"/>
          </p:cNvSpPr>
          <p:nvPr>
            <p:ph type="title"/>
          </p:nvPr>
        </p:nvSpPr>
        <p:spPr>
          <a:xfrm>
            <a:off x="1575547" y="120534"/>
            <a:ext cx="9144000" cy="770063"/>
          </a:xfrm>
        </p:spPr>
        <p:txBody>
          <a:bodyPr>
            <a:noAutofit/>
          </a:bodyPr>
          <a:lstStyle/>
          <a:p>
            <a:pPr algn="ctr"/>
            <a:r>
              <a:rPr lang="it-IT" sz="54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Assunzione</a:t>
            </a:r>
            <a:endParaRPr lang="it-IT" sz="6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p:cNvSpPr>
            <a:spLocks noGrp="1"/>
          </p:cNvSpPr>
          <p:nvPr>
            <p:ph idx="1"/>
          </p:nvPr>
        </p:nvSpPr>
        <p:spPr>
          <a:xfrm>
            <a:off x="273425" y="890598"/>
            <a:ext cx="11748247" cy="2474901"/>
          </a:xfrm>
        </p:spPr>
        <p:txBody>
          <a:bodyPr>
            <a:noAutofit/>
          </a:bodyPr>
          <a:lstStyle/>
          <a:p>
            <a:pPr marL="0" indent="0" algn="just">
              <a:buNone/>
            </a:pPr>
            <a:r>
              <a:rPr lang="it-IT"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L’assunzione di cocaina può avvenire secondo diverse modalità: può essere ingerita, inalata, iniettata o fumata a seconda della forma chimico-fisica della sostanza.</a:t>
            </a:r>
          </a:p>
          <a:p>
            <a:pPr marL="0" indent="0" algn="just">
              <a:spcBef>
                <a:spcPts val="1800"/>
              </a:spcBef>
              <a:buNone/>
            </a:pPr>
            <a:r>
              <a:rPr lang="it-IT"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cocaina è una sostanza basica che può presentarsi infatti, sotto diverse forme:</a:t>
            </a:r>
          </a:p>
          <a:p>
            <a:pPr marL="0" indent="0" algn="just">
              <a:spcBef>
                <a:spcPts val="600"/>
              </a:spcBef>
              <a:buNone/>
            </a:pPr>
            <a:r>
              <a:rPr lang="it-IT"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Salificata con acido </a:t>
            </a:r>
            <a:r>
              <a:rPr lang="it-IT" sz="26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cloridrico e </a:t>
            </a:r>
            <a:r>
              <a:rPr lang="it-IT"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assume la forma di polvere;</a:t>
            </a:r>
          </a:p>
          <a:p>
            <a:pPr marL="0" indent="0" algn="just">
              <a:spcBef>
                <a:spcPts val="600"/>
              </a:spcBef>
              <a:buNone/>
            </a:pPr>
            <a:r>
              <a:rPr lang="it-IT"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Base libera (“freebase”), in forma solida.</a:t>
            </a:r>
          </a:p>
        </p:txBody>
      </p:sp>
      <p:sp>
        <p:nvSpPr>
          <p:cNvPr id="4" name="CasellaDiTesto 3"/>
          <p:cNvSpPr txBox="1"/>
          <p:nvPr/>
        </p:nvSpPr>
        <p:spPr>
          <a:xfrm>
            <a:off x="1575547" y="3493661"/>
            <a:ext cx="9144000" cy="923330"/>
          </a:xfrm>
          <a:prstGeom prst="rect">
            <a:avLst/>
          </a:prstGeom>
          <a:noFill/>
        </p:spPr>
        <p:txBody>
          <a:bodyPr wrap="square" rtlCol="0">
            <a:spAutoFit/>
          </a:bodyPr>
          <a:lstStyle/>
          <a:p>
            <a:pPr algn="ctr"/>
            <a:r>
              <a:rPr lang="it-IT" sz="5400" b="1" dirty="0">
                <a:solidFill>
                  <a:srgbClr val="92D05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Effetti</a:t>
            </a:r>
          </a:p>
        </p:txBody>
      </p:sp>
      <p:sp>
        <p:nvSpPr>
          <p:cNvPr id="5" name="CasellaDiTesto 4"/>
          <p:cNvSpPr txBox="1"/>
          <p:nvPr/>
        </p:nvSpPr>
        <p:spPr>
          <a:xfrm>
            <a:off x="273423" y="4416991"/>
            <a:ext cx="11748247" cy="2092881"/>
          </a:xfrm>
          <a:prstGeom prst="rect">
            <a:avLst/>
          </a:prstGeom>
          <a:noFill/>
        </p:spPr>
        <p:txBody>
          <a:bodyPr wrap="square" rtlCol="0">
            <a:spAutoFit/>
          </a:bodyPr>
          <a:lstStyle/>
          <a:p>
            <a:pPr algn="just"/>
            <a:r>
              <a:rPr lang="it-IT" sz="26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Anestetico locale</a:t>
            </a:r>
            <a:r>
              <a:rPr lang="it-IT"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Effetto anestetico sul sito di applicazione;</a:t>
            </a:r>
          </a:p>
          <a:p>
            <a:pPr algn="just"/>
            <a:r>
              <a:rPr lang="it-IT" sz="2600"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Stimolante </a:t>
            </a:r>
            <a:r>
              <a:rPr lang="it-IT" sz="26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del Sistema Nervoso Centrale</a:t>
            </a:r>
            <a:r>
              <a:rPr lang="it-IT"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Percezione di aumento dell’energia sia comunicativa che di vigilanza mentale, euforia, inibizione dell’appetito e del sonno;</a:t>
            </a:r>
          </a:p>
          <a:p>
            <a:pPr algn="just"/>
            <a:r>
              <a:rPr lang="it-IT" sz="2600"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Simpaticomimetico</a:t>
            </a:r>
            <a:r>
              <a:rPr lang="it-IT" sz="26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Effetto sul </a:t>
            </a:r>
            <a:r>
              <a:rPr lang="it-IT" sz="26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2" action="ppaction://hlinksldjump"/>
              </a:rPr>
              <a:t>sistema nervoso simpatico</a:t>
            </a:r>
            <a:r>
              <a:rPr lang="it-IT" sz="26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alterazioni vascolari e cardiache.</a:t>
            </a:r>
            <a:endParaRPr lang="it-IT"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Indietro o precedente 10">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Avanti o successivo 11">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Pagina iniziale 8">
            <a:hlinkClick r:id="rId3" action="ppaction://hlinksldjump" highlightClick="1"/>
          </p:cNvPr>
          <p:cNvSpPr/>
          <p:nvPr/>
        </p:nvSpPr>
        <p:spPr>
          <a:xfrm>
            <a:off x="9772741" y="6234904"/>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267966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p:cNvPicPr>
            <a:picLocks noChangeAspect="1"/>
          </p:cNvPicPr>
          <p:nvPr/>
        </p:nvPicPr>
        <p:blipFill rotWithShape="1">
          <a:blip r:embed="rId2" cstate="print">
            <a:extLst>
              <a:ext uri="{28A0092B-C50C-407E-A947-70E740481C1C}">
                <a14:useLocalDpi xmlns:a14="http://schemas.microsoft.com/office/drawing/2010/main" val="0"/>
              </a:ext>
            </a:extLst>
          </a:blip>
          <a:srcRect l="952" t="-847" r="-952" b="847"/>
          <a:stretch/>
        </p:blipFill>
        <p:spPr>
          <a:xfrm>
            <a:off x="-1" y="-116114"/>
            <a:ext cx="12322629" cy="6974114"/>
          </a:xfrm>
          <a:prstGeom prst="rect">
            <a:avLst/>
          </a:prstGeom>
        </p:spPr>
      </p:pic>
      <p:sp>
        <p:nvSpPr>
          <p:cNvPr id="2" name="Titolo 1"/>
          <p:cNvSpPr>
            <a:spLocks noGrp="1"/>
          </p:cNvSpPr>
          <p:nvPr>
            <p:ph type="ctrTitle"/>
          </p:nvPr>
        </p:nvSpPr>
        <p:spPr>
          <a:xfrm>
            <a:off x="324736" y="432160"/>
            <a:ext cx="7772400" cy="951958"/>
          </a:xfrm>
          <a:solidFill>
            <a:schemeClr val="bg1">
              <a:alpha val="74000"/>
            </a:schemeClr>
          </a:solidFill>
          <a:effectLst>
            <a:glow rad="101600">
              <a:schemeClr val="tx1">
                <a:alpha val="60000"/>
              </a:schemeClr>
            </a:glow>
          </a:effectLst>
        </p:spPr>
        <p:txBody>
          <a:bodyPr>
            <a:noAutofit/>
          </a:bodyPr>
          <a:lstStyle/>
          <a:p>
            <a:r>
              <a:rPr lang="it-IT"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Sistema Nervoso:</a:t>
            </a:r>
          </a:p>
        </p:txBody>
      </p:sp>
      <p:sp>
        <p:nvSpPr>
          <p:cNvPr id="4" name="CasellaDiTesto 3"/>
          <p:cNvSpPr txBox="1"/>
          <p:nvPr/>
        </p:nvSpPr>
        <p:spPr>
          <a:xfrm>
            <a:off x="324736" y="2980266"/>
            <a:ext cx="11291388" cy="3462083"/>
          </a:xfrm>
          <a:prstGeom prst="rect">
            <a:avLst/>
          </a:prstGeom>
          <a:solidFill>
            <a:schemeClr val="bg1">
              <a:alpha val="74000"/>
            </a:schemeClr>
          </a:solidFill>
          <a:effectLst>
            <a:glow rad="101600">
              <a:schemeClr val="tx1">
                <a:alpha val="60000"/>
              </a:schemeClr>
            </a:glow>
          </a:effectLst>
        </p:spPr>
        <p:txBody>
          <a:bodyPr vert="horz" lIns="91440" tIns="45720" rIns="91440" bIns="45720" rtlCol="0" anchor="ctr" anchorCtr="0">
            <a:normAutofit/>
          </a:bodyPr>
          <a:lstStyle>
            <a:lvl1pPr algn="ctr">
              <a:lnSpc>
                <a:spcPct val="90000"/>
              </a:lnSpc>
              <a:spcBef>
                <a:spcPct val="0"/>
              </a:spcBef>
              <a:buNone/>
              <a:defRPr sz="5400" b="1" i="0" cap="all">
                <a:solidFill>
                  <a:schemeClr val="bg2">
                    <a:lumMod val="40000"/>
                    <a:lumOff val="60000"/>
                  </a:schemeClr>
                </a:solidFill>
                <a:effectLst>
                  <a:outerShdw blurRad="50800" dist="63500" dir="2700000" algn="tl" rotWithShape="0">
                    <a:srgbClr val="000000">
                      <a:alpha val="48000"/>
                    </a:srgbClr>
                  </a:outerShdw>
                </a:effectLst>
                <a:latin typeface="+mj-lt"/>
                <a:ea typeface="+mj-ea"/>
                <a:cs typeface="+mj-cs"/>
              </a:defRPr>
            </a:lvl1pPr>
          </a:lstStyle>
          <a:p>
            <a:pPr algn="l"/>
            <a:r>
              <a:rPr lang="it-IT" sz="3200" b="0" dirty="0" smtClean="0">
                <a:solidFill>
                  <a:schemeClr val="tx1"/>
                </a:solidFill>
                <a:effectLst/>
                <a:latin typeface="Times New Roman" panose="02020603050405020304" pitchFamily="18" charset="0"/>
                <a:cs typeface="Times New Roman" panose="02020603050405020304" pitchFamily="18" charset="0"/>
              </a:rPr>
              <a:t>insieme </a:t>
            </a:r>
            <a:r>
              <a:rPr lang="it-IT" sz="3200" b="0" dirty="0">
                <a:solidFill>
                  <a:schemeClr val="tx1"/>
                </a:solidFill>
                <a:effectLst/>
                <a:latin typeface="Times New Roman" panose="02020603050405020304" pitchFamily="18" charset="0"/>
                <a:cs typeface="Times New Roman" panose="02020603050405020304" pitchFamily="18" charset="0"/>
              </a:rPr>
              <a:t>di organi specializzati in:</a:t>
            </a:r>
          </a:p>
          <a:p>
            <a:pPr marL="342900" indent="-342900" algn="l">
              <a:lnSpc>
                <a:spcPct val="100000"/>
              </a:lnSpc>
              <a:spcBef>
                <a:spcPts val="600"/>
              </a:spcBef>
              <a:buFont typeface="Arial" panose="020B0604020202020204" pitchFamily="34" charset="0"/>
              <a:buChar char="•"/>
            </a:pPr>
            <a:r>
              <a:rPr lang="it-IT" sz="3200" b="0" cap="none" dirty="0">
                <a:solidFill>
                  <a:schemeClr val="tx1"/>
                </a:solidFill>
                <a:effectLst/>
                <a:latin typeface="Times New Roman" panose="02020603050405020304" pitchFamily="18" charset="0"/>
                <a:cs typeface="Times New Roman" panose="02020603050405020304" pitchFamily="18" charset="0"/>
              </a:rPr>
              <a:t>F</a:t>
            </a:r>
            <a:r>
              <a:rPr lang="it-IT" sz="3200" b="0" cap="none" dirty="0" smtClean="0">
                <a:solidFill>
                  <a:schemeClr val="tx1"/>
                </a:solidFill>
                <a:effectLst/>
                <a:latin typeface="Times New Roman" panose="02020603050405020304" pitchFamily="18" charset="0"/>
                <a:cs typeface="Times New Roman" panose="02020603050405020304" pitchFamily="18" charset="0"/>
              </a:rPr>
              <a:t>unzioni di ricezione, conduzione ed elaborazione degli stimoli</a:t>
            </a:r>
            <a:r>
              <a:rPr lang="it-IT" sz="3200" b="0" dirty="0" smtClean="0">
                <a:solidFill>
                  <a:schemeClr val="tx1"/>
                </a:solidFill>
                <a:effectLst/>
                <a:latin typeface="Times New Roman" panose="02020603050405020304" pitchFamily="18" charset="0"/>
                <a:cs typeface="Times New Roman" panose="02020603050405020304" pitchFamily="18" charset="0"/>
              </a:rPr>
              <a:t>;</a:t>
            </a:r>
            <a:endParaRPr lang="it-IT" sz="3200" b="0" dirty="0">
              <a:solidFill>
                <a:schemeClr val="tx1"/>
              </a:solidFill>
              <a:effectLst/>
              <a:latin typeface="Times New Roman" panose="02020603050405020304" pitchFamily="18" charset="0"/>
              <a:cs typeface="Times New Roman" panose="02020603050405020304" pitchFamily="18" charset="0"/>
            </a:endParaRPr>
          </a:p>
          <a:p>
            <a:pPr marL="342900" indent="-342900" algn="l">
              <a:lnSpc>
                <a:spcPct val="100000"/>
              </a:lnSpc>
              <a:spcBef>
                <a:spcPts val="600"/>
              </a:spcBef>
              <a:buFont typeface="Arial" panose="020B0604020202020204" pitchFamily="34" charset="0"/>
              <a:buChar char="•"/>
            </a:pPr>
            <a:r>
              <a:rPr lang="it-IT" sz="3200" b="0" cap="none" dirty="0">
                <a:solidFill>
                  <a:schemeClr val="tx1"/>
                </a:solidFill>
                <a:effectLst/>
                <a:latin typeface="Times New Roman" panose="02020603050405020304" pitchFamily="18" charset="0"/>
                <a:cs typeface="Times New Roman" panose="02020603050405020304" pitchFamily="18" charset="0"/>
              </a:rPr>
              <a:t>C</a:t>
            </a:r>
            <a:r>
              <a:rPr lang="it-IT" sz="3200" b="0" cap="none" dirty="0" smtClean="0">
                <a:solidFill>
                  <a:schemeClr val="tx1"/>
                </a:solidFill>
                <a:effectLst/>
                <a:latin typeface="Times New Roman" panose="02020603050405020304" pitchFamily="18" charset="0"/>
                <a:cs typeface="Times New Roman" panose="02020603050405020304" pitchFamily="18" charset="0"/>
              </a:rPr>
              <a:t>ollegamento delle varie parti dell’organismo e coordinamento delle attività; </a:t>
            </a:r>
          </a:p>
          <a:p>
            <a:pPr marL="342900" indent="-342900" algn="l">
              <a:lnSpc>
                <a:spcPct val="100000"/>
              </a:lnSpc>
              <a:spcBef>
                <a:spcPts val="600"/>
              </a:spcBef>
              <a:buFont typeface="Arial" panose="020B0604020202020204" pitchFamily="34" charset="0"/>
              <a:buChar char="•"/>
            </a:pPr>
            <a:r>
              <a:rPr lang="it-IT" sz="3200" b="0" cap="none" dirty="0" smtClean="0">
                <a:solidFill>
                  <a:schemeClr val="tx1"/>
                </a:solidFill>
                <a:effectLst/>
                <a:latin typeface="Times New Roman" panose="02020603050405020304" pitchFamily="18" charset="0"/>
                <a:cs typeface="Times New Roman" panose="02020603050405020304" pitchFamily="18" charset="0"/>
              </a:rPr>
              <a:t>Intervento nel funzionamento dei singoli organi;</a:t>
            </a:r>
          </a:p>
          <a:p>
            <a:pPr marL="342900" indent="-342900" algn="l">
              <a:lnSpc>
                <a:spcPct val="100000"/>
              </a:lnSpc>
              <a:spcBef>
                <a:spcPts val="600"/>
              </a:spcBef>
              <a:buFont typeface="Arial" panose="020B0604020202020204" pitchFamily="34" charset="0"/>
              <a:buChar char="•"/>
            </a:pPr>
            <a:r>
              <a:rPr lang="it-IT" sz="3200" b="0" cap="none" dirty="0" smtClean="0">
                <a:solidFill>
                  <a:schemeClr val="tx1"/>
                </a:solidFill>
                <a:effectLst/>
                <a:latin typeface="Times New Roman" panose="02020603050405020304" pitchFamily="18" charset="0"/>
                <a:cs typeface="Times New Roman" panose="02020603050405020304" pitchFamily="18" charset="0"/>
              </a:rPr>
              <a:t>Ricezione degli stimoli dal mondo esterno e reazione.</a:t>
            </a:r>
            <a:endParaRPr lang="it-IT" sz="3200" cap="none" dirty="0">
              <a:solidFill>
                <a:schemeClr val="tx1"/>
              </a:solidFill>
              <a:effectLst/>
              <a:latin typeface="Times New Roman" panose="02020603050405020304" pitchFamily="18" charset="0"/>
              <a:cs typeface="Times New Roman" panose="02020603050405020304" pitchFamily="18" charset="0"/>
            </a:endParaRPr>
          </a:p>
        </p:txBody>
      </p:sp>
      <p:sp>
        <p:nvSpPr>
          <p:cNvPr id="9" name="Avanti o successivo 8">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Indietro o precedente 9">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Pagina iniziale 10">
            <a:hlinkClick r:id="rId3" action="ppaction://hlinksldjump" highlightClick="1"/>
          </p:cNvPr>
          <p:cNvSpPr/>
          <p:nvPr/>
        </p:nvSpPr>
        <p:spPr>
          <a:xfrm>
            <a:off x="9772741" y="6234904"/>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890173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664" y="1392522"/>
            <a:ext cx="7765322" cy="5500838"/>
          </a:xfrm>
        </p:spPr>
        <p:txBody>
          <a:bodyPr>
            <a:noAutofit/>
          </a:bodyPr>
          <a:lstStyle/>
          <a:p>
            <a:pPr marL="0" indent="0">
              <a:buNone/>
            </a:pPr>
            <a:r>
              <a:rPr lang="it-IT" sz="2600" dirty="0">
                <a:effectLst>
                  <a:outerShdw blurRad="38100" dist="38100" dir="2700000" algn="tl">
                    <a:srgbClr val="000000">
                      <a:alpha val="43137"/>
                    </a:srgbClr>
                  </a:outerShdw>
                </a:effectLst>
              </a:rPr>
              <a:t>Il sistema nervoso è organizzato anatomicamente in:</a:t>
            </a:r>
          </a:p>
          <a:p>
            <a:pPr>
              <a:buFont typeface="Wingdings" panose="05000000000000000000" pitchFamily="2" charset="2"/>
              <a:buChar char="ü"/>
            </a:pPr>
            <a:r>
              <a:rPr lang="it-IT" sz="2600" b="1" dirty="0">
                <a:solidFill>
                  <a:srgbClr val="92D050"/>
                </a:solidFill>
                <a:effectLst>
                  <a:outerShdw blurRad="38100" dist="38100" dir="2700000" algn="tl">
                    <a:srgbClr val="000000">
                      <a:alpha val="43137"/>
                    </a:srgbClr>
                  </a:outerShdw>
                </a:effectLst>
              </a:rPr>
              <a:t>Sistema nervoso centrale;</a:t>
            </a:r>
          </a:p>
          <a:p>
            <a:pPr marL="698500" indent="-342900">
              <a:buFont typeface="Wingdings" panose="05000000000000000000" pitchFamily="2" charset="2"/>
              <a:buChar char="Ø"/>
            </a:pPr>
            <a:r>
              <a:rPr lang="it-IT" sz="2600" dirty="0">
                <a:effectLst>
                  <a:outerShdw blurRad="38100" dist="38100" dir="2700000" algn="tl">
                    <a:srgbClr val="000000">
                      <a:alpha val="43137"/>
                    </a:srgbClr>
                  </a:outerShdw>
                </a:effectLst>
              </a:rPr>
              <a:t>Encefalo;</a:t>
            </a:r>
          </a:p>
          <a:p>
            <a:pPr marL="698500" indent="-342900">
              <a:buFont typeface="Wingdings" panose="05000000000000000000" pitchFamily="2" charset="2"/>
              <a:buChar char="Ø"/>
            </a:pPr>
            <a:r>
              <a:rPr lang="it-IT" sz="2600" dirty="0">
                <a:effectLst>
                  <a:outerShdw blurRad="38100" dist="38100" dir="2700000" algn="tl">
                    <a:srgbClr val="000000">
                      <a:alpha val="43137"/>
                    </a:srgbClr>
                  </a:outerShdw>
                </a:effectLst>
              </a:rPr>
              <a:t>Midollo spinale.</a:t>
            </a:r>
          </a:p>
          <a:p>
            <a:pPr>
              <a:buFont typeface="Wingdings" panose="05000000000000000000" pitchFamily="2" charset="2"/>
              <a:buChar char="ü"/>
            </a:pPr>
            <a:r>
              <a:rPr lang="it-IT" sz="2600" b="1" dirty="0">
                <a:solidFill>
                  <a:srgbClr val="92D050"/>
                </a:solidFill>
                <a:effectLst>
                  <a:outerShdw blurRad="38100" dist="38100" dir="2700000" algn="tl">
                    <a:srgbClr val="000000">
                      <a:alpha val="43137"/>
                    </a:srgbClr>
                  </a:outerShdw>
                </a:effectLst>
              </a:rPr>
              <a:t>Sistema nervoso periferico.</a:t>
            </a:r>
          </a:p>
          <a:p>
            <a:pPr marL="698500" indent="-342900">
              <a:buFont typeface="Wingdings" panose="05000000000000000000" pitchFamily="2" charset="2"/>
              <a:buChar char="Ø"/>
            </a:pPr>
            <a:r>
              <a:rPr lang="it-IT" sz="2600" dirty="0">
                <a:effectLst>
                  <a:outerShdw blurRad="38100" dist="38100" dir="2700000" algn="tl">
                    <a:srgbClr val="000000">
                      <a:alpha val="43137"/>
                    </a:srgbClr>
                  </a:outerShdw>
                </a:effectLst>
              </a:rPr>
              <a:t>Sistema nervoso Somatico ( Volontario );</a:t>
            </a:r>
          </a:p>
          <a:p>
            <a:pPr marL="698500" indent="-342900">
              <a:buFont typeface="Wingdings" panose="05000000000000000000" pitchFamily="2" charset="2"/>
              <a:buChar char="Ø"/>
            </a:pPr>
            <a:r>
              <a:rPr lang="it-IT" sz="2600" dirty="0">
                <a:effectLst>
                  <a:outerShdw blurRad="38100" dist="38100" dir="2700000" algn="tl">
                    <a:srgbClr val="000000">
                      <a:alpha val="43137"/>
                    </a:srgbClr>
                  </a:outerShdw>
                </a:effectLst>
                <a:hlinkClick r:id="rId2" action="ppaction://hlinksldjump"/>
              </a:rPr>
              <a:t>Sistema nervoso Autonomo ( Involontario </a:t>
            </a:r>
            <a:r>
              <a:rPr lang="it-IT" sz="2600" dirty="0">
                <a:effectLst>
                  <a:outerShdw blurRad="38100" dist="38100" dir="2700000" algn="tl">
                    <a:srgbClr val="000000">
                      <a:alpha val="43137"/>
                    </a:srgbClr>
                  </a:outerShdw>
                </a:effectLst>
              </a:rPr>
              <a:t>).</a:t>
            </a:r>
          </a:p>
          <a:p>
            <a:pPr marL="1065213" indent="-342900">
              <a:buFont typeface="Wingdings" panose="05000000000000000000" pitchFamily="2" charset="2"/>
              <a:buChar char="v"/>
            </a:pPr>
            <a:r>
              <a:rPr lang="it-IT" sz="2600" dirty="0">
                <a:effectLst>
                  <a:outerShdw blurRad="38100" dist="38100" dir="2700000" algn="tl">
                    <a:srgbClr val="000000">
                      <a:alpha val="43137"/>
                    </a:srgbClr>
                  </a:outerShdw>
                </a:effectLst>
              </a:rPr>
              <a:t>Simpatico;</a:t>
            </a:r>
          </a:p>
          <a:p>
            <a:pPr marL="1065213" indent="-342900">
              <a:buFont typeface="Wingdings" panose="05000000000000000000" pitchFamily="2" charset="2"/>
              <a:buChar char="v"/>
            </a:pPr>
            <a:r>
              <a:rPr lang="it-IT" sz="2600" dirty="0">
                <a:effectLst>
                  <a:outerShdw blurRad="38100" dist="38100" dir="2700000" algn="tl">
                    <a:srgbClr val="000000">
                      <a:alpha val="43137"/>
                    </a:srgbClr>
                  </a:outerShdw>
                </a:effectLst>
              </a:rPr>
              <a:t>Parasimpatico.</a:t>
            </a:r>
          </a:p>
        </p:txBody>
      </p:sp>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1385" y="1667436"/>
            <a:ext cx="3900873" cy="3120700"/>
          </a:xfrm>
          <a:prstGeom prst="rect">
            <a:avLst/>
          </a:prstGeom>
        </p:spPr>
      </p:pic>
      <p:sp>
        <p:nvSpPr>
          <p:cNvPr id="5" name="Titolo 1"/>
          <p:cNvSpPr txBox="1">
            <a:spLocks/>
          </p:cNvSpPr>
          <p:nvPr/>
        </p:nvSpPr>
        <p:spPr>
          <a:xfrm>
            <a:off x="1495819" y="211306"/>
            <a:ext cx="9732475" cy="75076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it-IT" sz="4000" dirty="0">
                <a:solidFill>
                  <a:srgbClr val="92D050"/>
                </a:solidFill>
              </a:rPr>
              <a:t>Organizzazione sistema nervoso</a:t>
            </a:r>
          </a:p>
        </p:txBody>
      </p:sp>
      <p:sp>
        <p:nvSpPr>
          <p:cNvPr id="10" name="Indietro o precedente 9">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Avanti o successivo 10">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Pagina iniziale 7">
            <a:hlinkClick r:id="rId4" action="ppaction://hlinksldjump" highlightClick="1"/>
          </p:cNvPr>
          <p:cNvSpPr/>
          <p:nvPr/>
        </p:nvSpPr>
        <p:spPr>
          <a:xfrm>
            <a:off x="9772741" y="6234904"/>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4567171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Segnaposto contenut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980858"/>
            <a:ext cx="12192000" cy="5877142"/>
          </a:xfrm>
        </p:spPr>
      </p:pic>
      <p:sp>
        <p:nvSpPr>
          <p:cNvPr id="5" name="Titolo 1"/>
          <p:cNvSpPr txBox="1">
            <a:spLocks/>
          </p:cNvSpPr>
          <p:nvPr/>
        </p:nvSpPr>
        <p:spPr>
          <a:xfrm>
            <a:off x="1844850" y="132314"/>
            <a:ext cx="7765321" cy="75076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it-IT" sz="3600" dirty="0">
                <a:solidFill>
                  <a:srgbClr val="92D050"/>
                </a:solidFill>
              </a:rPr>
              <a:t>Sistema nervoso simpatico e parasimpatico</a:t>
            </a:r>
          </a:p>
        </p:txBody>
      </p:sp>
      <p:sp>
        <p:nvSpPr>
          <p:cNvPr id="6" name="Pagina iniziale 5">
            <a:hlinkClick r:id="rId3" action="ppaction://hlinksldjump" highlightClick="1"/>
          </p:cNvPr>
          <p:cNvSpPr/>
          <p:nvPr/>
        </p:nvSpPr>
        <p:spPr>
          <a:xfrm>
            <a:off x="11193315" y="5764536"/>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7" name="Indietro o precedente 6">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Avanti o successivo 9">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37028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contenuto 2"/>
          <p:cNvSpPr>
            <a:spLocks noGrp="1"/>
          </p:cNvSpPr>
          <p:nvPr>
            <p:ph sz="half" idx="1"/>
          </p:nvPr>
        </p:nvSpPr>
        <p:spPr>
          <a:xfrm>
            <a:off x="613140" y="969746"/>
            <a:ext cx="9875566" cy="834991"/>
          </a:xfrm>
        </p:spPr>
        <p:txBody>
          <a:bodyPr>
            <a:noAutofit/>
          </a:bodyPr>
          <a:lstStyle/>
          <a:p>
            <a:pPr marL="0" indent="0" algn="just">
              <a:buNone/>
            </a:pP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Gli effetti della cocaina possono risultare devastanti se l’utilizzo che ne viene fatto risulta </a:t>
            </a:r>
            <a:r>
              <a:rPr lang="it-IT" sz="240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improprio</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 </a:t>
            </a:r>
            <a:r>
              <a:rPr lang="it-IT" sz="2400"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costante</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4" name="Segnaposto contenuto 3"/>
          <p:cNvSpPr>
            <a:spLocks noGrp="1"/>
          </p:cNvSpPr>
          <p:nvPr>
            <p:ph sz="half" idx="2"/>
          </p:nvPr>
        </p:nvSpPr>
        <p:spPr>
          <a:xfrm>
            <a:off x="262119" y="5965258"/>
            <a:ext cx="9248525" cy="892742"/>
          </a:xfrm>
        </p:spPr>
        <p:txBody>
          <a:bodyPr>
            <a:normAutofit/>
          </a:bodyPr>
          <a:lstStyle/>
          <a:p>
            <a:pPr marL="0" indent="0" algn="just">
              <a:buNone/>
            </a:pP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Come si vede, l’utilizzo della cocaina risulta </a:t>
            </a:r>
            <a:r>
              <a:rPr lang="it-IT" sz="240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devastante</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per il corpo e per la mente.</a:t>
            </a:r>
          </a:p>
          <a:p>
            <a:pPr marL="0" indent="0">
              <a:buNone/>
            </a:pPr>
            <a:endParaRPr lang="it-IT" dirty="0"/>
          </a:p>
        </p:txBody>
      </p:sp>
      <p:sp>
        <p:nvSpPr>
          <p:cNvPr id="5" name="Titolo 1"/>
          <p:cNvSpPr txBox="1">
            <a:spLocks/>
          </p:cNvSpPr>
          <p:nvPr/>
        </p:nvSpPr>
        <p:spPr>
          <a:xfrm>
            <a:off x="1745324" y="134302"/>
            <a:ext cx="7765321" cy="75076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it-IT" sz="4400" dirty="0" smtClean="0">
                <a:solidFill>
                  <a:srgbClr val="92D050"/>
                </a:solidFill>
                <a:latin typeface="Times New Roman" panose="02020603050405020304" pitchFamily="18" charset="0"/>
                <a:cs typeface="Times New Roman" panose="02020603050405020304" pitchFamily="18" charset="0"/>
              </a:rPr>
              <a:t>Dipendenza </a:t>
            </a:r>
            <a:r>
              <a:rPr lang="it-IT" sz="4400" dirty="0">
                <a:solidFill>
                  <a:srgbClr val="92D050"/>
                </a:solidFill>
                <a:latin typeface="Times New Roman" panose="02020603050405020304" pitchFamily="18" charset="0"/>
                <a:cs typeface="Times New Roman" panose="02020603050405020304" pitchFamily="18" charset="0"/>
              </a:rPr>
              <a:t>da cocaina</a:t>
            </a:r>
          </a:p>
        </p:txBody>
      </p:sp>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287" y="1867182"/>
            <a:ext cx="3056475" cy="1976849"/>
          </a:xfrm>
          <a:prstGeom prst="rect">
            <a:avLst/>
          </a:prstGeom>
        </p:spPr>
      </p:pic>
      <p:pic>
        <p:nvPicPr>
          <p:cNvPr id="7" name="Immagin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6630" y="1804737"/>
            <a:ext cx="3168029" cy="1976850"/>
          </a:xfrm>
          <a:prstGeom prst="rect">
            <a:avLst/>
          </a:prstGeom>
        </p:spPr>
      </p:pic>
      <p:pic>
        <p:nvPicPr>
          <p:cNvPr id="1026" name="Picture 2" descr="http://edu.dronet.org/com/filedownloadlink/allegatoR.php?key=1577&amp;x=420&amp;y=6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1" y="3844031"/>
            <a:ext cx="2902968" cy="2034147"/>
          </a:xfrm>
          <a:prstGeom prst="rect">
            <a:avLst/>
          </a:prstGeom>
          <a:noFill/>
          <a:extLst>
            <a:ext uri="{909E8E84-426E-40DD-AFC4-6F175D3DCCD1}">
              <a14:hiddenFill xmlns:a14="http://schemas.microsoft.com/office/drawing/2010/main">
                <a:solidFill>
                  <a:srgbClr val="FFFFFF"/>
                </a:solidFill>
              </a14:hiddenFill>
            </a:ext>
          </a:extLst>
        </p:spPr>
      </p:pic>
      <p:sp>
        <p:nvSpPr>
          <p:cNvPr id="11" name="Pagina iniziale 10">
            <a:hlinkClick r:id="rId5"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2" name="Indietro o precedente 11">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Avanti o successivo 12">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6161096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tretch>
            <a:fillRect/>
          </a:stretch>
        </p:blipFill>
        <p:spPr bwMode="auto">
          <a:xfrm>
            <a:off x="1035423" y="1180925"/>
            <a:ext cx="9950824" cy="5571365"/>
          </a:xfrm>
          <a:prstGeom prst="rect">
            <a:avLst/>
          </a:prstGeom>
          <a:noFill/>
          <a:ln w="9525">
            <a:noFill/>
            <a:miter lim="800000"/>
            <a:headEnd/>
            <a:tailEnd/>
          </a:ln>
        </p:spPr>
      </p:pic>
      <p:sp>
        <p:nvSpPr>
          <p:cNvPr id="5" name="Titolo 1"/>
          <p:cNvSpPr txBox="1">
            <a:spLocks/>
          </p:cNvSpPr>
          <p:nvPr/>
        </p:nvSpPr>
        <p:spPr>
          <a:xfrm>
            <a:off x="2128174" y="241897"/>
            <a:ext cx="8147940" cy="75076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it-IT" sz="4000" dirty="0">
                <a:solidFill>
                  <a:srgbClr val="92D050"/>
                </a:solidFill>
              </a:rPr>
              <a:t>Visione sotto l’effetto della cocaina</a:t>
            </a:r>
          </a:p>
        </p:txBody>
      </p:sp>
      <p:sp>
        <p:nvSpPr>
          <p:cNvPr id="6" name="Pagina iniziale 5">
            <a:hlinkClick r:id="rId3" action="ppaction://hlinksldjump" highlightClick="1"/>
          </p:cNvPr>
          <p:cNvSpPr/>
          <p:nvPr/>
        </p:nvSpPr>
        <p:spPr>
          <a:xfrm>
            <a:off x="11193315" y="573337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9" name="Indietro o precedente 8">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Avanti o successivo 9">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092225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ttangolo arrotondato 3"/>
          <p:cNvSpPr/>
          <p:nvPr/>
        </p:nvSpPr>
        <p:spPr>
          <a:xfrm>
            <a:off x="4557712" y="5714771"/>
            <a:ext cx="7469869" cy="900113"/>
          </a:xfrm>
          <a:prstGeom prst="roundRec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6000" b="1" dirty="0" smtClean="0">
                <a:ln w="22225">
                  <a:solidFill>
                    <a:schemeClr val="accent2"/>
                  </a:solidFill>
                  <a:prstDash val="solid"/>
                </a:ln>
                <a:solidFill>
                  <a:schemeClr val="accent2">
                    <a:lumMod val="40000"/>
                    <a:lumOff val="60000"/>
                  </a:schemeClr>
                </a:solidFill>
              </a:rPr>
              <a:t>PRIMO SOCCORSO</a:t>
            </a:r>
          </a:p>
        </p:txBody>
      </p:sp>
      <p:sp>
        <p:nvSpPr>
          <p:cNvPr id="5" name="Pagina iniziale 4">
            <a:hlinkClick r:id="rId3" action="ppaction://hlinksldjump" highlightClick="1"/>
          </p:cNvPr>
          <p:cNvSpPr/>
          <p:nvPr/>
        </p:nvSpPr>
        <p:spPr>
          <a:xfrm>
            <a:off x="1351361" y="6116179"/>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7" name="Avanti o successivo 6">
            <a:hlinkClick r:id="" action="ppaction://hlinkshowjump?jump=nextslide" highlightClick="1"/>
          </p:cNvPr>
          <p:cNvSpPr/>
          <p:nvPr/>
        </p:nvSpPr>
        <p:spPr>
          <a:xfrm>
            <a:off x="626568" y="6203778"/>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Indietro o precedente 7">
            <a:hlinkClick r:id="" action="ppaction://hlinkshowjump?jump=previousslide" highlightClick="1"/>
          </p:cNvPr>
          <p:cNvSpPr/>
          <p:nvPr/>
        </p:nvSpPr>
        <p:spPr>
          <a:xfrm>
            <a:off x="7511" y="6203778"/>
            <a:ext cx="522282" cy="40747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35879098"/>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e 3"/>
          <p:cNvSpPr/>
          <p:nvPr/>
        </p:nvSpPr>
        <p:spPr>
          <a:xfrm>
            <a:off x="3396855" y="1879660"/>
            <a:ext cx="5905860" cy="2547963"/>
          </a:xfrm>
          <a:prstGeom prst="ellipse">
            <a:avLst/>
          </a:prstGeom>
          <a:gradFill>
            <a:gsLst>
              <a:gs pos="9000">
                <a:srgbClr val="FFFF00"/>
              </a:gs>
              <a:gs pos="62000">
                <a:schemeClr val="accent6"/>
              </a:gs>
            </a:gsLst>
            <a:lin ang="5400000" scaled="1"/>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latin typeface="Baskerville Old Face" panose="02020602080505020303" pitchFamily="18" charset="0"/>
              </a:rPr>
              <a:t>U.D.A</a:t>
            </a:r>
          </a:p>
          <a:p>
            <a:pPr algn="ctr"/>
            <a:r>
              <a:rPr lang="it-IT" sz="2800" b="1" dirty="0">
                <a:solidFill>
                  <a:schemeClr val="tx1"/>
                </a:solidFill>
                <a:latin typeface="Baskerville Old Face" panose="02020602080505020303" pitchFamily="18" charset="0"/>
              </a:rPr>
              <a:t>SICUREZZA STRADALE</a:t>
            </a:r>
          </a:p>
        </p:txBody>
      </p:sp>
      <p:sp>
        <p:nvSpPr>
          <p:cNvPr id="7" name="CasellaDiTesto 6"/>
          <p:cNvSpPr txBox="1"/>
          <p:nvPr/>
        </p:nvSpPr>
        <p:spPr>
          <a:xfrm>
            <a:off x="9386013" y="372322"/>
            <a:ext cx="2689411" cy="1477328"/>
          </a:xfrm>
          <a:prstGeom prst="rect">
            <a:avLst/>
          </a:prstGeom>
          <a:noFill/>
          <a:ln w="22225">
            <a:solidFill>
              <a:schemeClr val="tx1"/>
            </a:solidFill>
          </a:ln>
        </p:spPr>
        <p:txBody>
          <a:bodyPr wrap="square" rtlCol="0">
            <a:spAutoFit/>
          </a:bodyPr>
          <a:lstStyle/>
          <a:p>
            <a:pPr marL="285744" indent="-285744">
              <a:buFont typeface="Arial" panose="020B0604020202020204" pitchFamily="34" charset="0"/>
              <a:buChar char="•"/>
            </a:pPr>
            <a:r>
              <a:rPr lang="it-IT" dirty="0" smtClean="0">
                <a:latin typeface="Baskerville Old Face" panose="02020602080505020303" pitchFamily="18" charset="0"/>
                <a:hlinkClick r:id="rId3" action="ppaction://hlinksldjump"/>
              </a:rPr>
              <a:t>Recensione </a:t>
            </a:r>
            <a:r>
              <a:rPr lang="it-IT" dirty="0" smtClean="0">
                <a:latin typeface="Baskerville Old Face" panose="02020602080505020303" pitchFamily="18" charset="0"/>
                <a:hlinkClick r:id="rId3" action="ppaction://hlinksldjump"/>
              </a:rPr>
              <a:t>“DOPO </a:t>
            </a:r>
            <a:r>
              <a:rPr lang="it-IT" dirty="0">
                <a:latin typeface="Baskerville Old Face" panose="02020602080505020303" pitchFamily="18" charset="0"/>
                <a:hlinkClick r:id="rId3" action="ppaction://hlinksldjump"/>
              </a:rPr>
              <a:t>QUELLA NOTTE” di G. Galletta</a:t>
            </a:r>
            <a:r>
              <a:rPr lang="it-IT" dirty="0" smtClean="0">
                <a:latin typeface="Baskerville Old Face" panose="02020602080505020303" pitchFamily="18" charset="0"/>
              </a:rPr>
              <a:t>;</a:t>
            </a:r>
          </a:p>
          <a:p>
            <a:pPr marL="285744" indent="-285744">
              <a:buFont typeface="Arial" panose="020B0604020202020204" pitchFamily="34" charset="0"/>
              <a:buChar char="•"/>
            </a:pPr>
            <a:r>
              <a:rPr lang="it-IT" dirty="0" smtClean="0">
                <a:latin typeface="Baskerville Old Face" panose="02020602080505020303" pitchFamily="18" charset="0"/>
                <a:hlinkClick r:id="rId4" action="ppaction://hlinksldjump"/>
              </a:rPr>
              <a:t>Giudizio personale</a:t>
            </a:r>
            <a:r>
              <a:rPr lang="it-IT" dirty="0" smtClean="0">
                <a:latin typeface="Baskerville Old Face" panose="02020602080505020303" pitchFamily="18" charset="0"/>
              </a:rPr>
              <a:t>;</a:t>
            </a:r>
            <a:endParaRPr lang="it-IT" dirty="0">
              <a:latin typeface="Baskerville Old Face" panose="02020602080505020303" pitchFamily="18" charset="0"/>
            </a:endParaRPr>
          </a:p>
          <a:p>
            <a:pPr marL="285744" indent="-285744">
              <a:buFont typeface="Arial" panose="020B0604020202020204" pitchFamily="34" charset="0"/>
              <a:buChar char="•"/>
            </a:pPr>
            <a:r>
              <a:rPr lang="it-IT" dirty="0">
                <a:latin typeface="Baskerville Old Face" panose="02020602080505020303" pitchFamily="18" charset="0"/>
                <a:hlinkClick r:id="rId5" action="ppaction://hlinksldjump"/>
              </a:rPr>
              <a:t>Testo argomentativo</a:t>
            </a:r>
            <a:r>
              <a:rPr lang="it-IT" dirty="0">
                <a:latin typeface="Baskerville Old Face" panose="02020602080505020303" pitchFamily="18" charset="0"/>
              </a:rPr>
              <a:t>.</a:t>
            </a:r>
          </a:p>
        </p:txBody>
      </p:sp>
      <p:cxnSp>
        <p:nvCxnSpPr>
          <p:cNvPr id="9" name="Connettore 2 8"/>
          <p:cNvCxnSpPr>
            <a:endCxn id="32" idx="3"/>
          </p:cNvCxnSpPr>
          <p:nvPr/>
        </p:nvCxnSpPr>
        <p:spPr>
          <a:xfrm flipH="1" flipV="1">
            <a:off x="2506788" y="1953314"/>
            <a:ext cx="1164112" cy="636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asellaDiTesto 9"/>
          <p:cNvSpPr txBox="1"/>
          <p:nvPr/>
        </p:nvSpPr>
        <p:spPr>
          <a:xfrm>
            <a:off x="163213" y="3085829"/>
            <a:ext cx="2689411" cy="923330"/>
          </a:xfrm>
          <a:prstGeom prst="rect">
            <a:avLst/>
          </a:prstGeom>
          <a:noFill/>
          <a:ln w="22225">
            <a:solidFill>
              <a:schemeClr val="tx1"/>
            </a:solidFill>
          </a:ln>
        </p:spPr>
        <p:txBody>
          <a:bodyPr wrap="square" rtlCol="0">
            <a:spAutoFit/>
          </a:bodyPr>
          <a:lstStyle/>
          <a:p>
            <a:pPr marL="285750" indent="-285750">
              <a:buFont typeface="Arial" panose="020B0604020202020204" pitchFamily="34" charset="0"/>
              <a:buChar char="•"/>
            </a:pPr>
            <a:r>
              <a:rPr lang="it-IT" dirty="0" smtClean="0">
                <a:latin typeface="Baskerville Old Face" panose="02020602080505020303" pitchFamily="18" charset="0"/>
              </a:rPr>
              <a:t>Uso </a:t>
            </a:r>
            <a:r>
              <a:rPr lang="it-IT" dirty="0">
                <a:latin typeface="Baskerville Old Face" panose="02020602080505020303" pitchFamily="18" charset="0"/>
              </a:rPr>
              <a:t>e abuso di sostanze alcoliche o stupefacenti: “</a:t>
            </a:r>
            <a:r>
              <a:rPr lang="it-IT" dirty="0">
                <a:latin typeface="Baskerville Old Face" panose="02020602080505020303" pitchFamily="18" charset="0"/>
                <a:hlinkClick r:id="rId6" action="ppaction://hlinksldjump"/>
              </a:rPr>
              <a:t>cocaina</a:t>
            </a:r>
            <a:r>
              <a:rPr lang="it-IT" dirty="0">
                <a:latin typeface="Baskerville Old Face" panose="02020602080505020303" pitchFamily="18" charset="0"/>
              </a:rPr>
              <a:t> ” </a:t>
            </a:r>
            <a:r>
              <a:rPr lang="it-IT" dirty="0" smtClean="0">
                <a:latin typeface="Baskerville Old Face" panose="02020602080505020303" pitchFamily="18" charset="0"/>
                <a:hlinkClick r:id="rId7" action="ppaction://hlinksldjump"/>
              </a:rPr>
              <a:t>C</a:t>
            </a:r>
            <a:r>
              <a:rPr lang="it-IT" baseline="-25000" dirty="0" smtClean="0">
                <a:latin typeface="Baskerville Old Face" panose="02020602080505020303" pitchFamily="18" charset="0"/>
                <a:hlinkClick r:id="rId7" action="ppaction://hlinksldjump"/>
              </a:rPr>
              <a:t>17</a:t>
            </a:r>
            <a:r>
              <a:rPr lang="it-IT" dirty="0" smtClean="0">
                <a:latin typeface="Baskerville Old Face" panose="02020602080505020303" pitchFamily="18" charset="0"/>
                <a:hlinkClick r:id="rId7" action="ppaction://hlinksldjump"/>
              </a:rPr>
              <a:t>H</a:t>
            </a:r>
            <a:r>
              <a:rPr lang="it-IT" baseline="-25000" dirty="0" smtClean="0">
                <a:latin typeface="Baskerville Old Face" panose="02020602080505020303" pitchFamily="18" charset="0"/>
                <a:hlinkClick r:id="rId7" action="ppaction://hlinksldjump"/>
              </a:rPr>
              <a:t>21</a:t>
            </a:r>
            <a:r>
              <a:rPr lang="it-IT" dirty="0" smtClean="0">
                <a:latin typeface="Baskerville Old Face" panose="02020602080505020303" pitchFamily="18" charset="0"/>
                <a:hlinkClick r:id="rId7" action="ppaction://hlinksldjump"/>
              </a:rPr>
              <a:t>NO</a:t>
            </a:r>
            <a:r>
              <a:rPr lang="it-IT" baseline="-25000" dirty="0" smtClean="0">
                <a:latin typeface="Baskerville Old Face" panose="02020602080505020303" pitchFamily="18" charset="0"/>
                <a:hlinkClick r:id="rId7" action="ppaction://hlinksldjump"/>
              </a:rPr>
              <a:t>4</a:t>
            </a:r>
            <a:r>
              <a:rPr lang="it-IT" baseline="-25000" dirty="0" smtClean="0">
                <a:latin typeface="Baskerville Old Face" panose="02020602080505020303" pitchFamily="18" charset="0"/>
              </a:rPr>
              <a:t>.</a:t>
            </a:r>
            <a:endParaRPr lang="it-IT" baseline="-25000" dirty="0">
              <a:latin typeface="Baskerville Old Face" panose="02020602080505020303" pitchFamily="18" charset="0"/>
            </a:endParaRPr>
          </a:p>
        </p:txBody>
      </p:sp>
      <p:cxnSp>
        <p:nvCxnSpPr>
          <p:cNvPr id="12" name="Connettore 2 11"/>
          <p:cNvCxnSpPr>
            <a:stCxn id="4" idx="3"/>
            <a:endCxn id="13" idx="3"/>
          </p:cNvCxnSpPr>
          <p:nvPr/>
        </p:nvCxnSpPr>
        <p:spPr>
          <a:xfrm flipH="1">
            <a:off x="3119490" y="4054482"/>
            <a:ext cx="1142258" cy="90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p:cNvSpPr txBox="1"/>
          <p:nvPr/>
        </p:nvSpPr>
        <p:spPr>
          <a:xfrm>
            <a:off x="294041" y="4501315"/>
            <a:ext cx="2825449" cy="923330"/>
          </a:xfrm>
          <a:prstGeom prst="rect">
            <a:avLst/>
          </a:prstGeom>
          <a:noFill/>
          <a:ln w="22225">
            <a:solidFill>
              <a:schemeClr val="tx1"/>
            </a:solidFill>
          </a:ln>
        </p:spPr>
        <p:txBody>
          <a:bodyPr wrap="square" rtlCol="0">
            <a:spAutoFit/>
          </a:bodyPr>
          <a:lstStyle/>
          <a:p>
            <a:pPr marL="285744" indent="-285744">
              <a:buFont typeface="Arial" panose="020B0604020202020204" pitchFamily="34" charset="0"/>
              <a:buChar char="•"/>
            </a:pPr>
            <a:r>
              <a:rPr lang="it-IT" dirty="0" smtClean="0">
                <a:latin typeface="Baskerville Old Face" panose="02020602080505020303" pitchFamily="18" charset="0"/>
                <a:hlinkClick r:id="rId8" action="ppaction://hlinksldjump"/>
              </a:rPr>
              <a:t>Sistema </a:t>
            </a:r>
            <a:r>
              <a:rPr lang="it-IT" dirty="0" smtClean="0">
                <a:latin typeface="Baskerville Old Face" panose="02020602080505020303" pitchFamily="18" charset="0"/>
                <a:hlinkClick r:id="rId8" action="ppaction://hlinksldjump"/>
              </a:rPr>
              <a:t>nervoso</a:t>
            </a:r>
            <a:r>
              <a:rPr lang="it-IT" dirty="0" smtClean="0">
                <a:latin typeface="Baskerville Old Face" panose="02020602080505020303" pitchFamily="18" charset="0"/>
              </a:rPr>
              <a:t>;</a:t>
            </a:r>
          </a:p>
          <a:p>
            <a:pPr marL="285744" indent="-285744">
              <a:buFont typeface="Arial" panose="020B0604020202020204" pitchFamily="34" charset="0"/>
              <a:buChar char="•"/>
            </a:pPr>
            <a:r>
              <a:rPr lang="it-IT" dirty="0" smtClean="0">
                <a:latin typeface="Baskerville Old Face" panose="02020602080505020303" pitchFamily="18" charset="0"/>
                <a:hlinkClick r:id="rId9" action="ppaction://hlinksldjump"/>
              </a:rPr>
              <a:t>Dipendenza </a:t>
            </a:r>
            <a:r>
              <a:rPr lang="it-IT" dirty="0">
                <a:latin typeface="Baskerville Old Face" panose="02020602080505020303" pitchFamily="18" charset="0"/>
                <a:hlinkClick r:id="rId9" action="ppaction://hlinksldjump"/>
              </a:rPr>
              <a:t>da </a:t>
            </a:r>
            <a:r>
              <a:rPr lang="it-IT" dirty="0" smtClean="0">
                <a:latin typeface="Baskerville Old Face" panose="02020602080505020303" pitchFamily="18" charset="0"/>
                <a:hlinkClick r:id="rId9" action="ppaction://hlinksldjump"/>
              </a:rPr>
              <a:t>cocaina</a:t>
            </a:r>
            <a:r>
              <a:rPr lang="it-IT" dirty="0" smtClean="0">
                <a:latin typeface="Baskerville Old Face" panose="02020602080505020303" pitchFamily="18" charset="0"/>
              </a:rPr>
              <a:t>.</a:t>
            </a:r>
            <a:endParaRPr lang="it-IT" dirty="0">
              <a:latin typeface="Baskerville Old Face" panose="02020602080505020303" pitchFamily="18" charset="0"/>
            </a:endParaRPr>
          </a:p>
          <a:p>
            <a:pPr marL="285744" indent="-285744">
              <a:buFont typeface="Arial" panose="020B0604020202020204" pitchFamily="34" charset="0"/>
              <a:buChar char="•"/>
            </a:pPr>
            <a:endParaRPr lang="it-IT" dirty="0">
              <a:latin typeface="Baskerville Old Face" panose="02020602080505020303" pitchFamily="18" charset="0"/>
            </a:endParaRPr>
          </a:p>
        </p:txBody>
      </p:sp>
      <p:cxnSp>
        <p:nvCxnSpPr>
          <p:cNvPr id="22" name="Connettore 2 21"/>
          <p:cNvCxnSpPr>
            <a:endCxn id="35" idx="0"/>
          </p:cNvCxnSpPr>
          <p:nvPr/>
        </p:nvCxnSpPr>
        <p:spPr>
          <a:xfrm flipH="1">
            <a:off x="6664485" y="4427623"/>
            <a:ext cx="172872" cy="857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p:cNvSpPr txBox="1"/>
          <p:nvPr/>
        </p:nvSpPr>
        <p:spPr>
          <a:xfrm>
            <a:off x="2300608" y="5983229"/>
            <a:ext cx="2541495" cy="369332"/>
          </a:xfrm>
          <a:prstGeom prst="rect">
            <a:avLst/>
          </a:prstGeom>
          <a:noFill/>
          <a:ln w="22225">
            <a:solidFill>
              <a:schemeClr val="tx1"/>
            </a:solidFill>
          </a:ln>
        </p:spPr>
        <p:txBody>
          <a:bodyPr wrap="square" rtlCol="0">
            <a:spAutoFit/>
          </a:bodyPr>
          <a:lstStyle/>
          <a:p>
            <a:pPr marL="285750" indent="-285750">
              <a:buFont typeface="Arial" panose="020B0604020202020204" pitchFamily="34" charset="0"/>
              <a:buChar char="•"/>
            </a:pPr>
            <a:r>
              <a:rPr lang="it-IT" dirty="0" smtClean="0">
                <a:latin typeface="Baskerville Old Face" panose="02020602080505020303" pitchFamily="18" charset="0"/>
                <a:hlinkClick r:id="rId10" action="ppaction://hlinksldjump"/>
              </a:rPr>
              <a:t>Primo </a:t>
            </a:r>
            <a:r>
              <a:rPr lang="it-IT" dirty="0" smtClean="0">
                <a:latin typeface="Baskerville Old Face" panose="02020602080505020303" pitchFamily="18" charset="0"/>
                <a:hlinkClick r:id="rId10" action="ppaction://hlinksldjump"/>
              </a:rPr>
              <a:t>soccorso</a:t>
            </a:r>
            <a:r>
              <a:rPr lang="it-IT" dirty="0" smtClean="0">
                <a:latin typeface="Baskerville Old Face" panose="02020602080505020303" pitchFamily="18" charset="0"/>
              </a:rPr>
              <a:t>.</a:t>
            </a:r>
            <a:endParaRPr lang="it-IT" dirty="0">
              <a:latin typeface="Baskerville Old Face" panose="02020602080505020303" pitchFamily="18" charset="0"/>
            </a:endParaRPr>
          </a:p>
        </p:txBody>
      </p:sp>
      <p:cxnSp>
        <p:nvCxnSpPr>
          <p:cNvPr id="26" name="Connettore 2 25"/>
          <p:cNvCxnSpPr>
            <a:stCxn id="4" idx="5"/>
            <a:endCxn id="27" idx="0"/>
          </p:cNvCxnSpPr>
          <p:nvPr/>
        </p:nvCxnSpPr>
        <p:spPr>
          <a:xfrm>
            <a:off x="8437822" y="4054482"/>
            <a:ext cx="1730855" cy="1230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p:cNvSpPr txBox="1"/>
          <p:nvPr/>
        </p:nvSpPr>
        <p:spPr>
          <a:xfrm>
            <a:off x="8305968" y="5284791"/>
            <a:ext cx="3725418" cy="646331"/>
          </a:xfrm>
          <a:prstGeom prst="rect">
            <a:avLst/>
          </a:prstGeom>
          <a:noFill/>
          <a:ln w="22225">
            <a:solidFill>
              <a:schemeClr val="tx1"/>
            </a:solidFill>
          </a:ln>
        </p:spPr>
        <p:txBody>
          <a:bodyPr wrap="square" rtlCol="0">
            <a:spAutoFit/>
          </a:bodyPr>
          <a:lstStyle/>
          <a:p>
            <a:pPr marL="285750" indent="-285750">
              <a:buFont typeface="Arial" panose="020B0604020202020204" pitchFamily="34" charset="0"/>
              <a:buChar char="•"/>
            </a:pPr>
            <a:r>
              <a:rPr lang="it-IT" dirty="0" smtClean="0">
                <a:latin typeface="Baskerville Old Face" panose="02020602080505020303" pitchFamily="18" charset="0"/>
              </a:rPr>
              <a:t>Grafico </a:t>
            </a:r>
            <a:r>
              <a:rPr lang="it-IT" dirty="0" smtClean="0">
                <a:latin typeface="Baskerville Old Face" panose="02020602080505020303" pitchFamily="18" charset="0"/>
              </a:rPr>
              <a:t>dei </a:t>
            </a:r>
            <a:r>
              <a:rPr lang="it-IT" dirty="0" smtClean="0">
                <a:latin typeface="Baskerville Old Face" panose="02020602080505020303" pitchFamily="18" charset="0"/>
                <a:hlinkClick r:id="rId11" action="ppaction://hlinksldjump"/>
              </a:rPr>
              <a:t>feriti e morti per province in Calabria.</a:t>
            </a:r>
            <a:endParaRPr lang="it-IT" dirty="0">
              <a:latin typeface="Baskerville Old Face" panose="02020602080505020303" pitchFamily="18" charset="0"/>
            </a:endParaRPr>
          </a:p>
        </p:txBody>
      </p:sp>
      <p:cxnSp>
        <p:nvCxnSpPr>
          <p:cNvPr id="30" name="Connettore 2 29"/>
          <p:cNvCxnSpPr>
            <a:endCxn id="31" idx="1"/>
          </p:cNvCxnSpPr>
          <p:nvPr/>
        </p:nvCxnSpPr>
        <p:spPr>
          <a:xfrm>
            <a:off x="9288840" y="3371936"/>
            <a:ext cx="258535" cy="157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asellaDiTesto 30"/>
          <p:cNvSpPr txBox="1"/>
          <p:nvPr/>
        </p:nvSpPr>
        <p:spPr>
          <a:xfrm>
            <a:off x="9547375" y="3206093"/>
            <a:ext cx="2528049" cy="646331"/>
          </a:xfrm>
          <a:prstGeom prst="rect">
            <a:avLst/>
          </a:prstGeom>
          <a:noFill/>
          <a:ln w="22225">
            <a:solidFill>
              <a:schemeClr val="tx1"/>
            </a:solidFill>
          </a:ln>
        </p:spPr>
        <p:txBody>
          <a:bodyPr wrap="square" rtlCol="0">
            <a:spAutoFit/>
          </a:bodyPr>
          <a:lstStyle/>
          <a:p>
            <a:pPr marL="285744" indent="-285744">
              <a:buFont typeface="Arial" panose="020B0604020202020204" pitchFamily="34" charset="0"/>
              <a:buChar char="•"/>
            </a:pPr>
            <a:r>
              <a:rPr lang="it-IT" dirty="0" smtClean="0">
                <a:latin typeface="Baskerville Old Face" panose="02020602080505020303" pitchFamily="18" charset="0"/>
                <a:hlinkClick r:id="rId12" action="ppaction://hlinksldjump"/>
              </a:rPr>
              <a:t>Situazione </a:t>
            </a:r>
            <a:r>
              <a:rPr lang="it-IT" dirty="0" smtClean="0">
                <a:latin typeface="Baskerville Old Face" panose="02020602080505020303" pitchFamily="18" charset="0"/>
                <a:hlinkClick r:id="rId12" action="ppaction://hlinksldjump"/>
              </a:rPr>
              <a:t>mondiale</a:t>
            </a:r>
            <a:r>
              <a:rPr lang="it-IT" dirty="0">
                <a:latin typeface="Baskerville Old Face" panose="02020602080505020303" pitchFamily="18" charset="0"/>
              </a:rPr>
              <a:t>;</a:t>
            </a:r>
          </a:p>
          <a:p>
            <a:pPr marL="285744" indent="-285744">
              <a:buFont typeface="Arial" panose="020B0604020202020204" pitchFamily="34" charset="0"/>
              <a:buChar char="•"/>
            </a:pPr>
            <a:r>
              <a:rPr lang="it-IT" dirty="0">
                <a:latin typeface="Baskerville Old Face" panose="02020602080505020303" pitchFamily="18" charset="0"/>
                <a:hlinkClick r:id="rId13" action="ppaction://hlinksldjump"/>
              </a:rPr>
              <a:t>Grafici PERU</a:t>
            </a:r>
            <a:r>
              <a:rPr lang="it-IT" dirty="0" smtClean="0">
                <a:latin typeface="Baskerville Old Face" panose="02020602080505020303" pitchFamily="18" charset="0"/>
                <a:hlinkClick r:id="rId13" action="ppaction://hlinksldjump"/>
              </a:rPr>
              <a:t>’</a:t>
            </a:r>
            <a:r>
              <a:rPr lang="it-IT" dirty="0" smtClean="0">
                <a:latin typeface="Baskerville Old Face" panose="02020602080505020303" pitchFamily="18" charset="0"/>
              </a:rPr>
              <a:t>.</a:t>
            </a:r>
            <a:endParaRPr lang="it-IT" dirty="0">
              <a:latin typeface="Baskerville Old Face" panose="02020602080505020303" pitchFamily="18" charset="0"/>
            </a:endParaRPr>
          </a:p>
        </p:txBody>
      </p:sp>
      <p:cxnSp>
        <p:nvCxnSpPr>
          <p:cNvPr id="34" name="Connettore 2 33"/>
          <p:cNvCxnSpPr>
            <a:stCxn id="4" idx="2"/>
            <a:endCxn id="10" idx="3"/>
          </p:cNvCxnSpPr>
          <p:nvPr/>
        </p:nvCxnSpPr>
        <p:spPr>
          <a:xfrm flipH="1">
            <a:off x="2852624" y="3153642"/>
            <a:ext cx="544231" cy="39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p:cNvSpPr txBox="1"/>
          <p:nvPr/>
        </p:nvSpPr>
        <p:spPr>
          <a:xfrm>
            <a:off x="5508037" y="5284791"/>
            <a:ext cx="2312895" cy="1200329"/>
          </a:xfrm>
          <a:prstGeom prst="rect">
            <a:avLst/>
          </a:prstGeom>
          <a:noFill/>
          <a:ln w="22225">
            <a:solidFill>
              <a:schemeClr val="tx1"/>
            </a:solidFill>
          </a:ln>
        </p:spPr>
        <p:txBody>
          <a:bodyPr wrap="square" rtlCol="0">
            <a:spAutoFit/>
          </a:bodyPr>
          <a:lstStyle/>
          <a:p>
            <a:pPr marL="285744" indent="-285744">
              <a:buFont typeface="Arial" panose="020B0604020202020204" pitchFamily="34" charset="0"/>
              <a:buChar char="•"/>
            </a:pPr>
            <a:r>
              <a:rPr lang="it-IT" dirty="0" smtClean="0">
                <a:latin typeface="Baskerville Old Face" panose="02020602080505020303" pitchFamily="18" charset="0"/>
                <a:hlinkClick r:id="rId14" action="ppaction://hlinksldjump"/>
              </a:rPr>
              <a:t>Iniziative </a:t>
            </a:r>
            <a:r>
              <a:rPr lang="it-IT" dirty="0">
                <a:latin typeface="Baskerville Old Face" panose="02020602080505020303" pitchFamily="18" charset="0"/>
                <a:hlinkClick r:id="rId14" action="ppaction://hlinksldjump"/>
              </a:rPr>
              <a:t>normative in </a:t>
            </a:r>
            <a:r>
              <a:rPr lang="it-IT" dirty="0" smtClean="0">
                <a:latin typeface="Baskerville Old Face" panose="02020602080505020303" pitchFamily="18" charset="0"/>
                <a:hlinkClick r:id="rId14" action="ppaction://hlinksldjump"/>
              </a:rPr>
              <a:t>Italia</a:t>
            </a:r>
            <a:r>
              <a:rPr lang="it-IT" dirty="0" smtClean="0">
                <a:latin typeface="Baskerville Old Face" panose="02020602080505020303" pitchFamily="18" charset="0"/>
              </a:rPr>
              <a:t>;</a:t>
            </a:r>
            <a:endParaRPr lang="it-IT" dirty="0">
              <a:latin typeface="Baskerville Old Face" panose="02020602080505020303" pitchFamily="18" charset="0"/>
            </a:endParaRPr>
          </a:p>
          <a:p>
            <a:pPr marL="285744" indent="-285744">
              <a:buFont typeface="Arial" panose="020B0604020202020204" pitchFamily="34" charset="0"/>
              <a:buChar char="•"/>
            </a:pPr>
            <a:r>
              <a:rPr lang="it-IT" dirty="0" smtClean="0">
                <a:latin typeface="Baskerville Old Face" panose="02020602080505020303" pitchFamily="18" charset="0"/>
                <a:hlinkClick r:id="rId15" action="ppaction://hlinksldjump"/>
              </a:rPr>
              <a:t>Cause degli incidenti stradali</a:t>
            </a:r>
            <a:r>
              <a:rPr lang="it-IT" dirty="0" smtClean="0">
                <a:latin typeface="Baskerville Old Face" panose="02020602080505020303" pitchFamily="18" charset="0"/>
              </a:rPr>
              <a:t>.</a:t>
            </a:r>
          </a:p>
        </p:txBody>
      </p:sp>
      <p:cxnSp>
        <p:nvCxnSpPr>
          <p:cNvPr id="38" name="Connettore 2 37"/>
          <p:cNvCxnSpPr>
            <a:endCxn id="7" idx="1"/>
          </p:cNvCxnSpPr>
          <p:nvPr/>
        </p:nvCxnSpPr>
        <p:spPr>
          <a:xfrm flipV="1">
            <a:off x="8784470" y="1110986"/>
            <a:ext cx="601543" cy="1298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p:cNvSpPr txBox="1"/>
          <p:nvPr/>
        </p:nvSpPr>
        <p:spPr>
          <a:xfrm>
            <a:off x="5718147" y="112297"/>
            <a:ext cx="3066323" cy="923330"/>
          </a:xfrm>
          <a:prstGeom prst="rect">
            <a:avLst/>
          </a:prstGeom>
          <a:noFill/>
          <a:ln w="22225">
            <a:solidFill>
              <a:schemeClr val="tx1"/>
            </a:solidFill>
          </a:ln>
        </p:spPr>
        <p:txBody>
          <a:bodyPr wrap="square" rtlCol="0">
            <a:spAutoFit/>
          </a:bodyPr>
          <a:lstStyle/>
          <a:p>
            <a:pPr marL="285750" indent="-285750">
              <a:buFont typeface="Arial" panose="020B0604020202020204" pitchFamily="34" charset="0"/>
              <a:buChar char="•"/>
            </a:pPr>
            <a:r>
              <a:rPr lang="fr-FR" dirty="0" smtClean="0">
                <a:latin typeface="Baskerville Old Face" panose="02020602080505020303" pitchFamily="18" charset="0"/>
                <a:hlinkClick r:id="rId16" action="ppaction://hlinksldjump"/>
              </a:rPr>
              <a:t>Sécurité </a:t>
            </a:r>
            <a:r>
              <a:rPr lang="fr-FR" dirty="0">
                <a:latin typeface="Baskerville Old Face" panose="02020602080505020303" pitchFamily="18" charset="0"/>
                <a:hlinkClick r:id="rId16" action="ppaction://hlinksldjump"/>
              </a:rPr>
              <a:t>routière en </a:t>
            </a:r>
            <a:r>
              <a:rPr lang="fr-FR" dirty="0" smtClean="0">
                <a:latin typeface="Baskerville Old Face" panose="02020602080505020303" pitchFamily="18" charset="0"/>
                <a:hlinkClick r:id="rId16" action="ppaction://hlinksldjump"/>
              </a:rPr>
              <a:t>France</a:t>
            </a:r>
            <a:r>
              <a:rPr lang="fr-FR" dirty="0">
                <a:latin typeface="Baskerville Old Face" panose="02020602080505020303" pitchFamily="18" charset="0"/>
              </a:rPr>
              <a:t>;</a:t>
            </a:r>
            <a:endParaRPr lang="fr-FR" dirty="0" smtClean="0">
              <a:latin typeface="Baskerville Old Face" panose="02020602080505020303" pitchFamily="18" charset="0"/>
            </a:endParaRPr>
          </a:p>
          <a:p>
            <a:pPr marL="285750" indent="-285750">
              <a:buFont typeface="Arial" panose="020B0604020202020204" pitchFamily="34" charset="0"/>
              <a:buChar char="•"/>
            </a:pPr>
            <a:r>
              <a:rPr lang="fr-FR" dirty="0">
                <a:latin typeface="Baskerville Old Face" panose="02020602080505020303" pitchFamily="18" charset="0"/>
                <a:hlinkClick r:id="rId17" action="ppaction://hlinksldjump"/>
              </a:rPr>
              <a:t>Comparaison des panneaux de </a:t>
            </a:r>
            <a:r>
              <a:rPr lang="fr-FR" dirty="0" smtClean="0">
                <a:latin typeface="Baskerville Old Face" panose="02020602080505020303" pitchFamily="18" charset="0"/>
                <a:hlinkClick r:id="rId17" action="ppaction://hlinksldjump"/>
              </a:rPr>
              <a:t>signalisation</a:t>
            </a:r>
            <a:r>
              <a:rPr lang="fr-FR" dirty="0" smtClean="0">
                <a:latin typeface="Baskerville Old Face" panose="02020602080505020303" pitchFamily="18" charset="0"/>
              </a:rPr>
              <a:t>.</a:t>
            </a:r>
          </a:p>
        </p:txBody>
      </p:sp>
      <p:cxnSp>
        <p:nvCxnSpPr>
          <p:cNvPr id="48" name="Connettore 2 47"/>
          <p:cNvCxnSpPr>
            <a:endCxn id="39" idx="2"/>
          </p:cNvCxnSpPr>
          <p:nvPr/>
        </p:nvCxnSpPr>
        <p:spPr>
          <a:xfrm flipV="1">
            <a:off x="6837356" y="1035627"/>
            <a:ext cx="413953" cy="879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p:cNvSpPr txBox="1"/>
          <p:nvPr/>
        </p:nvSpPr>
        <p:spPr>
          <a:xfrm>
            <a:off x="3042299" y="230152"/>
            <a:ext cx="2263505" cy="369332"/>
          </a:xfrm>
          <a:prstGeom prst="rect">
            <a:avLst/>
          </a:prstGeom>
          <a:noFill/>
          <a:ln w="22225">
            <a:solidFill>
              <a:schemeClr val="tx1"/>
            </a:solidFill>
          </a:ln>
        </p:spPr>
        <p:txBody>
          <a:bodyPr wrap="square" rtlCol="0">
            <a:spAutoFit/>
          </a:bodyPr>
          <a:lstStyle/>
          <a:p>
            <a:pPr marL="285750" indent="-285750">
              <a:buFont typeface="Arial" panose="020B0604020202020204" pitchFamily="34" charset="0"/>
              <a:buChar char="•"/>
            </a:pPr>
            <a:r>
              <a:rPr lang="it-IT" dirty="0" smtClean="0">
                <a:latin typeface="Baskerville Old Face" panose="02020602080505020303" pitchFamily="18" charset="0"/>
                <a:hlinkClick r:id="rId18" action="ppaction://hlinksldjump"/>
              </a:rPr>
              <a:t>Driving </a:t>
            </a:r>
            <a:r>
              <a:rPr lang="it-IT" dirty="0" smtClean="0">
                <a:latin typeface="Baskerville Old Face" panose="02020602080505020303" pitchFamily="18" charset="0"/>
                <a:hlinkClick r:id="rId18" action="ppaction://hlinksldjump"/>
              </a:rPr>
              <a:t>on the left</a:t>
            </a:r>
            <a:r>
              <a:rPr lang="it-IT" dirty="0" smtClean="0">
                <a:latin typeface="Baskerville Old Face" panose="02020602080505020303" pitchFamily="18" charset="0"/>
              </a:rPr>
              <a:t>.</a:t>
            </a:r>
            <a:endParaRPr lang="it-IT" dirty="0">
              <a:latin typeface="Baskerville Old Face" panose="02020602080505020303" pitchFamily="18" charset="0"/>
            </a:endParaRPr>
          </a:p>
        </p:txBody>
      </p:sp>
      <p:cxnSp>
        <p:nvCxnSpPr>
          <p:cNvPr id="52" name="Connettore 2 51"/>
          <p:cNvCxnSpPr>
            <a:endCxn id="49" idx="2"/>
          </p:cNvCxnSpPr>
          <p:nvPr/>
        </p:nvCxnSpPr>
        <p:spPr>
          <a:xfrm flipH="1" flipV="1">
            <a:off x="4174052" y="599484"/>
            <a:ext cx="1375500" cy="1348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asellaDiTesto 31"/>
          <p:cNvSpPr txBox="1"/>
          <p:nvPr/>
        </p:nvSpPr>
        <p:spPr>
          <a:xfrm>
            <a:off x="279473" y="1353149"/>
            <a:ext cx="2227315" cy="1200329"/>
          </a:xfrm>
          <a:prstGeom prst="rect">
            <a:avLst/>
          </a:prstGeom>
          <a:noFill/>
          <a:ln w="22225">
            <a:solidFill>
              <a:schemeClr val="tx1"/>
            </a:solidFill>
          </a:ln>
        </p:spPr>
        <p:txBody>
          <a:bodyPr wrap="square" rtlCol="0">
            <a:spAutoFit/>
          </a:bodyPr>
          <a:lstStyle/>
          <a:p>
            <a:pPr marL="285744" indent="-285744">
              <a:buFont typeface="Arial" panose="020B0604020202020204" pitchFamily="34" charset="0"/>
              <a:buChar char="•"/>
            </a:pPr>
            <a:r>
              <a:rPr lang="it-IT" dirty="0" smtClean="0">
                <a:latin typeface="Baskerville Old Face" panose="02020602080505020303" pitchFamily="18" charset="0"/>
                <a:hlinkClick r:id="rId19" action="ppaction://hlinksldjump"/>
              </a:rPr>
              <a:t>Segnaletica</a:t>
            </a:r>
            <a:r>
              <a:rPr lang="it-IT" dirty="0" smtClean="0">
                <a:latin typeface="Baskerville Old Face" panose="02020602080505020303" pitchFamily="18" charset="0"/>
              </a:rPr>
              <a:t>;</a:t>
            </a:r>
          </a:p>
          <a:p>
            <a:pPr marL="285744" indent="-285744">
              <a:buFont typeface="Arial" panose="020B0604020202020204" pitchFamily="34" charset="0"/>
              <a:buChar char="•"/>
            </a:pPr>
            <a:r>
              <a:rPr lang="it-IT" dirty="0">
                <a:latin typeface="Baskerville Old Face" panose="02020602080505020303" pitchFamily="18" charset="0"/>
                <a:hlinkClick r:id="rId20" action="ppaction://hlinksldjump"/>
              </a:rPr>
              <a:t>Danno economico provocato dagli incidenti stradali</a:t>
            </a:r>
            <a:r>
              <a:rPr lang="it-IT" dirty="0" smtClean="0">
                <a:latin typeface="Baskerville Old Face" panose="02020602080505020303" pitchFamily="18" charset="0"/>
              </a:rPr>
              <a:t>.</a:t>
            </a:r>
            <a:endParaRPr lang="it-IT" dirty="0">
              <a:latin typeface="Baskerville Old Face" panose="02020602080505020303" pitchFamily="18" charset="0"/>
            </a:endParaRPr>
          </a:p>
        </p:txBody>
      </p:sp>
      <p:cxnSp>
        <p:nvCxnSpPr>
          <p:cNvPr id="54" name="Connettore 2 53"/>
          <p:cNvCxnSpPr>
            <a:endCxn id="23" idx="0"/>
          </p:cNvCxnSpPr>
          <p:nvPr/>
        </p:nvCxnSpPr>
        <p:spPr>
          <a:xfrm flipH="1">
            <a:off x="3571356" y="4392487"/>
            <a:ext cx="1936682" cy="159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asellaDiTesto 4"/>
          <p:cNvSpPr txBox="1"/>
          <p:nvPr/>
        </p:nvSpPr>
        <p:spPr>
          <a:xfrm>
            <a:off x="5407606" y="4023155"/>
            <a:ext cx="1835393" cy="369332"/>
          </a:xfrm>
          <a:prstGeom prst="rect">
            <a:avLst/>
          </a:prstGeom>
          <a:noFill/>
        </p:spPr>
        <p:txBody>
          <a:bodyPr wrap="square" rtlCol="0">
            <a:spAutoFit/>
          </a:bodyPr>
          <a:lstStyle/>
          <a:p>
            <a:r>
              <a:rPr lang="it-IT" dirty="0">
                <a:solidFill>
                  <a:srgbClr val="FF0000"/>
                </a:solidFill>
                <a:latin typeface="Baskerville Old Face" panose="02020602080505020303" pitchFamily="18" charset="0"/>
                <a:hlinkClick r:id="rId21" action="ppaction://hlinksldjump"/>
              </a:rPr>
              <a:t>Lavoro svolto da</a:t>
            </a:r>
            <a:r>
              <a:rPr lang="it-IT" dirty="0" smtClean="0">
                <a:solidFill>
                  <a:srgbClr val="FF0000"/>
                </a:solidFill>
                <a:latin typeface="Times New Roman" panose="02020603050405020304" pitchFamily="18" charset="0"/>
                <a:cs typeface="Times New Roman" panose="02020603050405020304" pitchFamily="18" charset="0"/>
                <a:hlinkClick r:id="rId21" action="ppaction://hlinksldjump"/>
              </a:rPr>
              <a:t>:</a:t>
            </a:r>
            <a:endParaRPr lang="it-IT" dirty="0">
              <a:solidFill>
                <a:srgbClr val="FF0000"/>
              </a:solidFill>
              <a:latin typeface="Times New Roman" panose="02020603050405020304" pitchFamily="18" charset="0"/>
              <a:cs typeface="Times New Roman" panose="02020603050405020304" pitchFamily="18" charset="0"/>
            </a:endParaRPr>
          </a:p>
        </p:txBody>
      </p:sp>
      <p:sp>
        <p:nvSpPr>
          <p:cNvPr id="36" name="CasellaDiTesto 35"/>
          <p:cNvSpPr txBox="1"/>
          <p:nvPr/>
        </p:nvSpPr>
        <p:spPr>
          <a:xfrm>
            <a:off x="163213" y="260336"/>
            <a:ext cx="2343575" cy="646331"/>
          </a:xfrm>
          <a:prstGeom prst="rect">
            <a:avLst/>
          </a:prstGeom>
          <a:noFill/>
          <a:ln w="22225">
            <a:solidFill>
              <a:schemeClr val="tx1"/>
            </a:solidFill>
          </a:ln>
        </p:spPr>
        <p:txBody>
          <a:bodyPr wrap="square" rtlCol="0">
            <a:spAutoFit/>
          </a:bodyPr>
          <a:lstStyle/>
          <a:p>
            <a:pPr marL="285750" indent="-285750" algn="ctr">
              <a:buFont typeface="Arial" panose="020B0604020202020204" pitchFamily="34" charset="0"/>
              <a:buChar char="•"/>
            </a:pPr>
            <a:r>
              <a:rPr lang="it-IT" dirty="0" smtClean="0">
                <a:latin typeface="Baskerville Old Face" panose="02020602080505020303" pitchFamily="18" charset="0"/>
                <a:hlinkClick r:id="rId22" action="ppaction://hlinksldjump"/>
              </a:rPr>
              <a:t>Cause </a:t>
            </a:r>
            <a:r>
              <a:rPr lang="it-IT" dirty="0" smtClean="0">
                <a:latin typeface="Baskerville Old Face" panose="02020602080505020303" pitchFamily="18" charset="0"/>
                <a:hlinkClick r:id="rId22" action="ppaction://hlinksldjump"/>
              </a:rPr>
              <a:t>del telefono alla guida.</a:t>
            </a:r>
            <a:endParaRPr lang="it-IT" dirty="0">
              <a:latin typeface="Baskerville Old Face" panose="02020602080505020303" pitchFamily="18" charset="0"/>
            </a:endParaRPr>
          </a:p>
        </p:txBody>
      </p:sp>
      <p:cxnSp>
        <p:nvCxnSpPr>
          <p:cNvPr id="37" name="Connettore 2 36"/>
          <p:cNvCxnSpPr>
            <a:endCxn id="36" idx="3"/>
          </p:cNvCxnSpPr>
          <p:nvPr/>
        </p:nvCxnSpPr>
        <p:spPr>
          <a:xfrm flipH="1" flipV="1">
            <a:off x="2506788" y="583502"/>
            <a:ext cx="1920070" cy="16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6677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43210" y="165034"/>
            <a:ext cx="6420447" cy="951598"/>
          </a:xfrm>
        </p:spPr>
        <p:txBody>
          <a:bodyPr>
            <a:noAutofit/>
          </a:bodyPr>
          <a:lstStyle/>
          <a:p>
            <a:r>
              <a:rPr lang="it-IT" sz="54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Primo Soccorso</a:t>
            </a:r>
            <a:endParaRPr lang="it-IT" sz="54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p:cNvSpPr>
            <a:spLocks noGrp="1"/>
          </p:cNvSpPr>
          <p:nvPr>
            <p:ph idx="1"/>
          </p:nvPr>
        </p:nvSpPr>
        <p:spPr>
          <a:xfrm>
            <a:off x="343210" y="1159266"/>
            <a:ext cx="8191190" cy="906483"/>
          </a:xfrm>
        </p:spPr>
        <p:txBody>
          <a:bodyPr>
            <a:noAutofit/>
          </a:bodyPr>
          <a:lstStyle/>
          <a:p>
            <a:pPr marL="0" indent="0" algn="just">
              <a:buNone/>
            </a:pP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a:t>
            </a:r>
            <a:r>
              <a:rPr lang="it-IT"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primo soccorso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è l'insieme delle azioni che permettono di aiutare una o più</a:t>
            </a:r>
            <a:r>
              <a:rPr lang="it-IT"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persone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difficoltà, nell'attesa dell'arrivo dei soccorsi qualificati</a:t>
            </a:r>
            <a:r>
              <a:rPr lang="it-IT" sz="2400" dirty="0">
                <a:latin typeface="Times New Roman" panose="02020603050405020304" pitchFamily="18" charset="0"/>
                <a:cs typeface="Times New Roman" panose="02020603050405020304" pitchFamily="18" charset="0"/>
              </a:rPr>
              <a:t>.</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2004" y="197973"/>
            <a:ext cx="2290577" cy="2290577"/>
          </a:xfrm>
          <a:prstGeom prst="rect">
            <a:avLst/>
          </a:prstGeom>
        </p:spPr>
      </p:pic>
      <p:sp>
        <p:nvSpPr>
          <p:cNvPr id="9" name="Rettangolo 8"/>
          <p:cNvSpPr/>
          <p:nvPr/>
        </p:nvSpPr>
        <p:spPr>
          <a:xfrm>
            <a:off x="343209" y="2376867"/>
            <a:ext cx="8828476" cy="1569660"/>
          </a:xfrm>
          <a:prstGeom prst="rect">
            <a:avLst/>
          </a:prstGeom>
        </p:spPr>
        <p:txBody>
          <a:bodyPr wrap="square">
            <a:spAutoFit/>
          </a:bodyPr>
          <a:lstStyle/>
          <a:p>
            <a:r>
              <a:rPr lang="it-IT" sz="24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Gli obiettivi del primo soccorso sono</a:t>
            </a:r>
            <a:r>
              <a:rPr lang="it-IT" sz="24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285750" indent="-285750">
              <a:buClr>
                <a:schemeClr val="accent1"/>
              </a:buClr>
              <a:buFont typeface="Wingdings 3" panose="05040102010807070707" pitchFamily="18" charset="2"/>
              <a:buChar char=""/>
            </a:pPr>
            <a:r>
              <a:rPr lang="it-IT" sz="24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Mantenere in vita l’infortunato;</a:t>
            </a:r>
          </a:p>
          <a:p>
            <a:pPr marL="285750" indent="-285750">
              <a:buClr>
                <a:schemeClr val="accent1"/>
              </a:buClr>
              <a:buFont typeface="Wingdings 3" panose="05040102010807070707" pitchFamily="18" charset="2"/>
              <a:buChar char=""/>
            </a:pPr>
            <a:r>
              <a:rPr lang="it-IT" sz="24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Prevenire ulteriori danni al malcapitato;</a:t>
            </a:r>
          </a:p>
          <a:p>
            <a:pPr marL="285750" indent="-285750">
              <a:buClr>
                <a:schemeClr val="accent1"/>
              </a:buClr>
              <a:buFont typeface="Wingdings 3" panose="05040102010807070707" pitchFamily="18" charset="2"/>
              <a:buChar char=""/>
            </a:pPr>
            <a:r>
              <a:rPr lang="it-IT" sz="24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Favorire la </a:t>
            </a:r>
            <a:r>
              <a:rPr lang="it-IT" sz="2400" b="1"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riabilitazione</a:t>
            </a:r>
            <a:r>
              <a:rPr lang="it-IT" sz="2400" dirty="0" smtClean="0">
                <a:solidFill>
                  <a:schemeClr val="tx1">
                    <a:lumMod val="75000"/>
                    <a:lumOff val="25000"/>
                  </a:schemeClr>
                </a:solidFill>
                <a:effectLst>
                  <a:outerShdw blurRad="38100" dist="38100" dir="2700000" algn="tl">
                    <a:srgbClr val="000000">
                      <a:alpha val="43137"/>
                    </a:srgbClr>
                  </a:outerShdw>
                </a:effectLst>
              </a:rPr>
              <a:t>.</a:t>
            </a:r>
          </a:p>
        </p:txBody>
      </p:sp>
      <p:sp>
        <p:nvSpPr>
          <p:cNvPr id="10" name="CasellaDiTesto 9"/>
          <p:cNvSpPr txBox="1"/>
          <p:nvPr/>
        </p:nvSpPr>
        <p:spPr>
          <a:xfrm>
            <a:off x="343210" y="3902243"/>
            <a:ext cx="9372104" cy="1261884"/>
          </a:xfrm>
          <a:prstGeom prst="rect">
            <a:avLst/>
          </a:prstGeom>
          <a:noFill/>
        </p:spPr>
        <p:txBody>
          <a:bodyPr wrap="square" rtlCol="0">
            <a:spAutoFit/>
          </a:bodyPr>
          <a:lstStyle/>
          <a:p>
            <a:r>
              <a:rPr lang="it-IT" sz="2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Tecniche di primo </a:t>
            </a:r>
            <a:r>
              <a:rPr lang="it-IT" sz="28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soccorso</a:t>
            </a:r>
          </a:p>
          <a:p>
            <a:pPr>
              <a:buClr>
                <a:schemeClr val="accent1"/>
              </a:buClr>
            </a:pPr>
            <a:r>
              <a:rPr lang="it-IT" sz="24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presenza di un arresto </a:t>
            </a:r>
            <a:r>
              <a:rPr lang="it-IT" sz="24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cardiaco bisogna </a:t>
            </a:r>
            <a:r>
              <a:rPr lang="it-IT" sz="24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intervenire immediatamente con il </a:t>
            </a:r>
            <a:r>
              <a:rPr lang="it-IT" sz="240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3" action="ppaction://hlinksldjump"/>
              </a:rPr>
              <a:t>massaggio cardiaco </a:t>
            </a:r>
            <a:r>
              <a:rPr lang="it-IT" sz="24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 la </a:t>
            </a:r>
            <a:r>
              <a:rPr lang="it-IT" sz="240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3" action="ppaction://hlinksldjump"/>
              </a:rPr>
              <a:t>respirazione </a:t>
            </a:r>
            <a:r>
              <a:rPr lang="it-IT" sz="2400"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3" action="ppaction://hlinksldjump"/>
              </a:rPr>
              <a:t>artificiale</a:t>
            </a:r>
            <a:r>
              <a:rPr lang="it-IT" sz="24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13" name="CasellaDiTesto 12"/>
          <p:cNvSpPr txBox="1"/>
          <p:nvPr/>
        </p:nvSpPr>
        <p:spPr>
          <a:xfrm>
            <a:off x="343209" y="5206761"/>
            <a:ext cx="9570047" cy="1261884"/>
          </a:xfrm>
          <a:prstGeom prst="rect">
            <a:avLst/>
          </a:prstGeom>
          <a:noFill/>
        </p:spPr>
        <p:txBody>
          <a:bodyPr wrap="square" rtlCol="0">
            <a:spAutoFit/>
          </a:bodyPr>
          <a:lstStyle/>
          <a:p>
            <a:r>
              <a:rPr lang="it-IT"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Attenzione</a:t>
            </a:r>
          </a:p>
          <a:p>
            <a:r>
              <a:rPr lang="it-IT" sz="2400" dirty="0" smtClean="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Prima di eseguire un massaggio cardiaco, si deve assicurare che il cuore è completamente </a:t>
            </a:r>
            <a:r>
              <a:rPr lang="it-IT" sz="2400" u="dbl" dirty="0" smtClean="0">
                <a:solidFill>
                  <a:schemeClr val="tx1">
                    <a:lumMod val="85000"/>
                    <a:lumOff val="15000"/>
                  </a:schemeClr>
                </a:solidFill>
                <a:effectLst>
                  <a:outerShdw blurRad="38100" dist="38100" dir="2700000" algn="tl">
                    <a:srgbClr val="000000">
                      <a:alpha val="43137"/>
                    </a:srgbClr>
                  </a:outerShdw>
                </a:effectLst>
                <a:uFill>
                  <a:solidFill>
                    <a:srgbClr val="FF0000"/>
                  </a:solidFill>
                </a:uFill>
                <a:latin typeface="Times New Roman" panose="02020603050405020304" pitchFamily="18" charset="0"/>
                <a:cs typeface="Times New Roman" panose="02020603050405020304" pitchFamily="18" charset="0"/>
              </a:rPr>
              <a:t>arrestato</a:t>
            </a:r>
            <a:r>
              <a:rPr lang="it-IT" sz="2400" dirty="0" smtClean="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se no si potrebbero causare danni molto seri.</a:t>
            </a:r>
            <a:endParaRPr lang="it-IT" sz="2400" dirty="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CasellaDiTesto 13"/>
          <p:cNvSpPr txBox="1"/>
          <p:nvPr/>
        </p:nvSpPr>
        <p:spPr>
          <a:xfrm>
            <a:off x="9403201" y="2569923"/>
            <a:ext cx="2488182" cy="276999"/>
          </a:xfrm>
          <a:prstGeom prst="rect">
            <a:avLst/>
          </a:prstGeom>
          <a:noFill/>
        </p:spPr>
        <p:txBody>
          <a:bodyPr wrap="none" rtlCol="0">
            <a:spAutoFit/>
          </a:bodyPr>
          <a:lstStyle/>
          <a:p>
            <a:r>
              <a:rPr lang="it-IT" sz="1200" dirty="0" smtClean="0"/>
              <a:t>Simbolo ISU del primo soccorso</a:t>
            </a:r>
            <a:endParaRPr lang="it-IT" sz="1200" dirty="0"/>
          </a:p>
        </p:txBody>
      </p:sp>
      <p:sp>
        <p:nvSpPr>
          <p:cNvPr id="15" name="Pagina iniziale 14">
            <a:hlinkClick r:id="rId4" action="ppaction://hlinksldjump" highlightClick="1"/>
          </p:cNvPr>
          <p:cNvSpPr/>
          <p:nvPr/>
        </p:nvSpPr>
        <p:spPr>
          <a:xfrm>
            <a:off x="11001989" y="5772841"/>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6" name="Indietro o precedente 15">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Avanti o successivo 16">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74083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64322" y="228174"/>
            <a:ext cx="6790335" cy="966171"/>
          </a:xfrm>
        </p:spPr>
        <p:txBody>
          <a:bodyPr/>
          <a:lstStyle/>
          <a:p>
            <a:r>
              <a:rPr lang="it-IT"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Massaggio Cardiaco</a:t>
            </a:r>
            <a:endParaRPr lang="it-IT"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Segnaposto contenuto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24686" y="228174"/>
            <a:ext cx="2931907" cy="2204794"/>
          </a:xfrm>
        </p:spPr>
      </p:pic>
      <p:sp>
        <p:nvSpPr>
          <p:cNvPr id="7" name="CasellaDiTesto 6"/>
          <p:cNvSpPr txBox="1"/>
          <p:nvPr/>
        </p:nvSpPr>
        <p:spPr>
          <a:xfrm>
            <a:off x="364322" y="1092991"/>
            <a:ext cx="7763678" cy="2246769"/>
          </a:xfrm>
          <a:prstGeom prst="rect">
            <a:avLst/>
          </a:prstGeom>
          <a:noFill/>
        </p:spPr>
        <p:txBody>
          <a:bodyPr wrap="square" rtlCol="0">
            <a:spAutoFit/>
          </a:bodyPr>
          <a:lstStyle/>
          <a:p>
            <a:r>
              <a:rPr lang="it-IT" sz="28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massaggio cardiaco serve a far pompare il </a:t>
            </a:r>
            <a:r>
              <a:rPr lang="it-IT" sz="2800" b="1"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cuore</a:t>
            </a:r>
            <a:r>
              <a:rPr lang="it-IT" sz="28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 soltanto per il 20-40% del normale, questo è sufficiente per far rimanere in vita l’infortunato fino all’arrivo dei medici che mediante un </a:t>
            </a:r>
            <a:r>
              <a:rPr lang="it-IT" sz="2800" b="1"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defibrillatore</a:t>
            </a:r>
            <a:r>
              <a:rPr lang="it-IT" sz="28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cercheranno di farlo ricominciare a battere.</a:t>
            </a:r>
            <a:endParaRPr lang="it-IT" sz="28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CasellaDiTesto 7"/>
          <p:cNvSpPr txBox="1"/>
          <p:nvPr/>
        </p:nvSpPr>
        <p:spPr>
          <a:xfrm>
            <a:off x="364322" y="3420272"/>
            <a:ext cx="5611601" cy="738664"/>
          </a:xfrm>
          <a:prstGeom prst="rect">
            <a:avLst/>
          </a:prstGeom>
          <a:noFill/>
        </p:spPr>
        <p:txBody>
          <a:bodyPr wrap="none" rtlCol="0">
            <a:spAutoFit/>
          </a:bodyPr>
          <a:lstStyle/>
          <a:p>
            <a:pPr defTabSz="457200">
              <a:spcBef>
                <a:spcPct val="0"/>
              </a:spcBef>
            </a:pPr>
            <a:r>
              <a:rPr lang="it-IT" sz="4200" b="1" dirty="0">
                <a:solidFill>
                  <a:srgbClr val="92D05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Respirazione Artificiale</a:t>
            </a:r>
          </a:p>
        </p:txBody>
      </p:sp>
      <p:sp>
        <p:nvSpPr>
          <p:cNvPr id="9" name="CasellaDiTesto 8"/>
          <p:cNvSpPr txBox="1"/>
          <p:nvPr/>
        </p:nvSpPr>
        <p:spPr>
          <a:xfrm>
            <a:off x="364322" y="4147115"/>
            <a:ext cx="7006442" cy="2400657"/>
          </a:xfrm>
          <a:prstGeom prst="rect">
            <a:avLst/>
          </a:prstGeom>
          <a:noFill/>
        </p:spPr>
        <p:txBody>
          <a:bodyPr wrap="square" rtlCol="0">
            <a:spAutoFit/>
          </a:bodyPr>
          <a:lstStyle/>
          <a:p>
            <a:r>
              <a:rPr lang="it-IT" sz="28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Serve ad </a:t>
            </a:r>
            <a:r>
              <a:rPr lang="it-IT" sz="2800" b="1"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ossigenare il sangue</a:t>
            </a:r>
            <a:r>
              <a:rPr lang="it-IT" sz="28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che viene pompato in modo </a:t>
            </a:r>
            <a:r>
              <a:rPr lang="it-IT" sz="2800" dirty="0" smtClean="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meccanico grazie alla </a:t>
            </a:r>
            <a:r>
              <a:rPr lang="it-IT" sz="2800" b="1" dirty="0" smtClean="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respirazione bocca a bocca</a:t>
            </a:r>
            <a:r>
              <a:rPr lang="it-IT" sz="2800" dirty="0" smtClean="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spcBef>
                <a:spcPts val="1200"/>
              </a:spcBef>
            </a:pPr>
            <a:r>
              <a:rPr lang="it-IT" sz="2800" dirty="0" smtClean="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Potrebbe essere praticata con attrezzi medici come il pallone ambu, </a:t>
            </a:r>
            <a:r>
              <a:rPr lang="it-IT" sz="2800"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 motivi igienici</a:t>
            </a:r>
            <a:r>
              <a:rPr lang="it-IT"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pic>
        <p:nvPicPr>
          <p:cNvPr id="10" name="Immagin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51421">
            <a:off x="9089499" y="2651756"/>
            <a:ext cx="2504484" cy="1878363"/>
          </a:xfrm>
          <a:prstGeom prst="rect">
            <a:avLst/>
          </a:prstGeom>
        </p:spPr>
      </p:pic>
      <p:pic>
        <p:nvPicPr>
          <p:cNvPr id="11" name="Immagin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8000" y="4609005"/>
            <a:ext cx="2399496" cy="1562261"/>
          </a:xfrm>
          <a:prstGeom prst="rect">
            <a:avLst/>
          </a:prstGeom>
        </p:spPr>
      </p:pic>
      <p:sp>
        <p:nvSpPr>
          <p:cNvPr id="12" name="CasellaDiTesto 11"/>
          <p:cNvSpPr txBox="1"/>
          <p:nvPr/>
        </p:nvSpPr>
        <p:spPr>
          <a:xfrm>
            <a:off x="8469191" y="6270773"/>
            <a:ext cx="1217000" cy="276999"/>
          </a:xfrm>
          <a:prstGeom prst="rect">
            <a:avLst/>
          </a:prstGeom>
          <a:noFill/>
        </p:spPr>
        <p:txBody>
          <a:bodyPr wrap="none" rtlCol="0">
            <a:spAutoFit/>
          </a:bodyPr>
          <a:lstStyle/>
          <a:p>
            <a:r>
              <a:rPr lang="it-IT" sz="1200" b="1" dirty="0" smtClean="0"/>
              <a:t>Pallone ambu</a:t>
            </a:r>
            <a:endParaRPr lang="it-IT" sz="1200" b="1" dirty="0"/>
          </a:p>
        </p:txBody>
      </p:sp>
      <p:sp>
        <p:nvSpPr>
          <p:cNvPr id="13" name="Pagina iniziale 12">
            <a:hlinkClick r:id="rId6" action="ppaction://hlinksldjump" highlightClick="1"/>
          </p:cNvPr>
          <p:cNvSpPr/>
          <p:nvPr/>
        </p:nvSpPr>
        <p:spPr>
          <a:xfrm>
            <a:off x="10932609" y="5772068"/>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4" name="Indietro o precedente 13">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Avanti o successivo 16">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69317221"/>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03564" y="2321479"/>
            <a:ext cx="8911687" cy="843149"/>
          </a:xfrm>
        </p:spPr>
        <p:txBody>
          <a:bodyPr/>
          <a:lstStyle/>
          <a:p>
            <a:r>
              <a:rPr lang="it-IT"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Fasi del primo soccorso</a:t>
            </a:r>
            <a:endParaRPr lang="it-IT"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p:cNvSpPr>
            <a:spLocks noGrp="1"/>
          </p:cNvSpPr>
          <p:nvPr>
            <p:ph idx="1"/>
          </p:nvPr>
        </p:nvSpPr>
        <p:spPr>
          <a:xfrm>
            <a:off x="303564" y="3164628"/>
            <a:ext cx="6626041" cy="3490172"/>
          </a:xfrm>
        </p:spPr>
        <p:txBody>
          <a:bodyPr>
            <a:noAutofit/>
          </a:bodyPr>
          <a:lstStyle/>
          <a:p>
            <a:pPr marL="0" lvl="0" indent="0" defTabSz="914400">
              <a:spcBef>
                <a:spcPts val="0"/>
              </a:spcBef>
              <a:buClrTx/>
              <a:buNone/>
            </a:pPr>
            <a:r>
              <a:rPr lang="it-IT" sz="2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primo soccorso che si può prestare a un ferito si sviluppa in più fasi:</a:t>
            </a:r>
          </a:p>
          <a:p>
            <a:pPr marL="285750" lvl="0" indent="-285750" defTabSz="914400">
              <a:spcBef>
                <a:spcPts val="0"/>
              </a:spcBef>
              <a:buClr>
                <a:srgbClr val="A53010"/>
              </a:buClr>
              <a:buFont typeface="Wingdings 3" panose="05040102010807070707" pitchFamily="18" charset="2"/>
              <a:buChar char=""/>
            </a:pPr>
            <a:r>
              <a:rPr lang="it-IT" sz="2500"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Chiamare</a:t>
            </a:r>
            <a:r>
              <a:rPr lang="it-IT" sz="2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il 118 per </a:t>
            </a:r>
            <a:r>
              <a:rPr lang="it-IT" sz="25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richiedere l'intervento di personale </a:t>
            </a:r>
            <a:r>
              <a:rPr lang="it-IT" sz="2500"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specializzato</a:t>
            </a:r>
            <a:r>
              <a:rPr lang="it-IT" sz="2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 più presto possibile;</a:t>
            </a:r>
          </a:p>
          <a:p>
            <a:pPr marL="285750" lvl="0" indent="-285750" defTabSz="914400">
              <a:spcBef>
                <a:spcPts val="0"/>
              </a:spcBef>
              <a:buClr>
                <a:srgbClr val="A53010"/>
              </a:buClr>
              <a:buFont typeface="Wingdings 3" panose="05040102010807070707" pitchFamily="18" charset="2"/>
              <a:buChar char=""/>
            </a:pPr>
            <a:r>
              <a:rPr lang="it-IT" sz="2500"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Segnalare</a:t>
            </a:r>
            <a:r>
              <a:rPr lang="it-IT" sz="25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agli altri veicol</a:t>
            </a:r>
            <a:r>
              <a:rPr lang="it-IT" sz="2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l'esistenza dell'incidente e dell'ostacolo sulla carreggiata;</a:t>
            </a:r>
          </a:p>
          <a:p>
            <a:pPr marL="285750" lvl="0" indent="-285750" defTabSz="914400">
              <a:spcBef>
                <a:spcPts val="0"/>
              </a:spcBef>
              <a:buClr>
                <a:srgbClr val="A53010"/>
              </a:buClr>
              <a:buFont typeface="Wingdings 3" panose="05040102010807070707" pitchFamily="18" charset="2"/>
              <a:buChar char=""/>
            </a:pPr>
            <a:r>
              <a:rPr lang="it-IT" sz="2500"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Valutare</a:t>
            </a:r>
            <a:r>
              <a:rPr lang="it-IT" sz="25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sommariamente </a:t>
            </a:r>
            <a:r>
              <a:rPr lang="it-IT" sz="2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gravità dell'incidente;</a:t>
            </a:r>
          </a:p>
          <a:p>
            <a:pPr marL="285750" lvl="0" indent="-285750" defTabSz="914400">
              <a:spcBef>
                <a:spcPts val="0"/>
              </a:spcBef>
              <a:buClr>
                <a:srgbClr val="A53010"/>
              </a:buClr>
              <a:buFont typeface="Wingdings 3" panose="05040102010807070707" pitchFamily="18" charset="2"/>
              <a:buChar char=""/>
            </a:pPr>
            <a:r>
              <a:rPr lang="it-IT" sz="2500"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Prestare soccorso</a:t>
            </a:r>
            <a:r>
              <a:rPr lang="it-IT" sz="2500" b="1" dirty="0" smtClean="0">
                <a:latin typeface="Times New Roman" panose="02020603050405020304" pitchFamily="18" charset="0"/>
                <a:cs typeface="Times New Roman" panose="02020603050405020304" pitchFamily="18" charset="0"/>
              </a:rPr>
              <a:t>.</a:t>
            </a:r>
          </a:p>
          <a:p>
            <a:pPr marL="0" indent="0">
              <a:buNone/>
            </a:pPr>
            <a:endParaRPr lang="it-IT" sz="2500" dirty="0"/>
          </a:p>
        </p:txBody>
      </p:sp>
      <p:sp>
        <p:nvSpPr>
          <p:cNvPr id="4" name="Titolo 1"/>
          <p:cNvSpPr txBox="1">
            <a:spLocks/>
          </p:cNvSpPr>
          <p:nvPr/>
        </p:nvSpPr>
        <p:spPr>
          <a:xfrm>
            <a:off x="303564" y="265644"/>
            <a:ext cx="8911687" cy="77025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40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Omissione di soccorso</a:t>
            </a:r>
            <a:endParaRPr lang="it-IT" sz="4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egnaposto contenuto 2"/>
          <p:cNvSpPr txBox="1">
            <a:spLocks/>
          </p:cNvSpPr>
          <p:nvPr/>
        </p:nvSpPr>
        <p:spPr>
          <a:xfrm>
            <a:off x="303564" y="1214805"/>
            <a:ext cx="9769350" cy="1134094"/>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it-IT" sz="11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L’articolo 189 del codice della strada prevede l'obbligo di prestare soccorso in caso di incidente stradale con feriti, stabilendo una sanzione per chi non lo farà (</a:t>
            </a:r>
            <a:r>
              <a:rPr lang="it-IT" sz="11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omissione di soccorso</a:t>
            </a:r>
            <a:r>
              <a:rPr lang="it-IT" sz="11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0" indent="0">
              <a:buFont typeface="Wingdings 3" charset="2"/>
              <a:buNone/>
            </a:pPr>
            <a:endParaRPr lang="it-IT" dirty="0"/>
          </a:p>
        </p:txBody>
      </p:sp>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11351">
            <a:off x="7903241" y="3378141"/>
            <a:ext cx="3726585" cy="2492671"/>
          </a:xfrm>
          <a:prstGeom prst="rect">
            <a:avLst/>
          </a:prstGeom>
        </p:spPr>
      </p:pic>
      <p:sp>
        <p:nvSpPr>
          <p:cNvPr id="12" name="Indietro o precedente 11">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Avanti o successivo 12">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Pagina iniziale 9">
            <a:hlinkClick r:id="rId3"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82275773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p:cNvSpPr>
            <a:spLocks noGrp="1"/>
          </p:cNvSpPr>
          <p:nvPr>
            <p:ph type="ctrTitle"/>
          </p:nvPr>
        </p:nvSpPr>
        <p:spPr>
          <a:xfrm>
            <a:off x="0" y="0"/>
            <a:ext cx="12192000" cy="990600"/>
          </a:xfrm>
        </p:spPr>
        <p:txBody>
          <a:bodyPr anchor="t" anchorCtr="0">
            <a:normAutofit fontScale="90000"/>
          </a:bodyPr>
          <a:lstStyle/>
          <a:p>
            <a:pPr algn="ctr"/>
            <a:r>
              <a:rPr lang="it-IT" sz="7200" b="1" dirty="0" smtClean="0">
                <a:solidFill>
                  <a:srgbClr val="FF0000"/>
                </a:solidFill>
                <a:latin typeface="Times New Roman" panose="02020603050405020304" pitchFamily="18" charset="0"/>
                <a:cs typeface="Times New Roman" panose="02020603050405020304" pitchFamily="18" charset="0"/>
              </a:rPr>
              <a:t>Normative in Italia</a:t>
            </a:r>
            <a:endParaRPr lang="it-IT" sz="7200" b="1" dirty="0">
              <a:solidFill>
                <a:srgbClr val="FF0000"/>
              </a:solidFill>
              <a:latin typeface="Times New Roman" panose="02020603050405020304" pitchFamily="18" charset="0"/>
              <a:cs typeface="Times New Roman" panose="02020603050405020304" pitchFamily="18" charset="0"/>
            </a:endParaRPr>
          </a:p>
        </p:txBody>
      </p:sp>
      <p:sp>
        <p:nvSpPr>
          <p:cNvPr id="6" name="CasellaDiTesto 5"/>
          <p:cNvSpPr txBox="1"/>
          <p:nvPr/>
        </p:nvSpPr>
        <p:spPr>
          <a:xfrm>
            <a:off x="426720" y="4873807"/>
            <a:ext cx="11338560" cy="1354217"/>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it-IT" sz="3200" dirty="0" smtClean="0">
                <a:ln w="0"/>
                <a:solidFill>
                  <a:schemeClr val="accent6">
                    <a:lumMod val="50000"/>
                  </a:schemeClr>
                </a:solidFill>
                <a:effectLst>
                  <a:outerShdw blurRad="38100" dist="25400" dir="5400000" algn="ctr" rotWithShape="0">
                    <a:srgbClr val="6E747A">
                      <a:alpha val="43000"/>
                    </a:srgbClr>
                  </a:outerShdw>
                </a:effectLst>
                <a:latin typeface="Baskerville Old Face" panose="02020602080505020303" pitchFamily="18" charset="0"/>
              </a:rPr>
              <a:t>Le misure di sicurezza stradale hanno come obiettivo la riduzione del numero e delle conseguenze degli incidenti veicolari.</a:t>
            </a:r>
          </a:p>
          <a:p>
            <a:endParaRPr lang="it-IT" dirty="0"/>
          </a:p>
        </p:txBody>
      </p:sp>
      <p:sp>
        <p:nvSpPr>
          <p:cNvPr id="5" name="Pagina iniziale 4">
            <a:hlinkClick r:id="rId3" action="ppaction://hlinksldjump" highlightClick="1"/>
          </p:cNvPr>
          <p:cNvSpPr/>
          <p:nvPr/>
        </p:nvSpPr>
        <p:spPr>
          <a:xfrm>
            <a:off x="9746700" y="621485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8" name="Avanti o successivo 7">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Indietro o precedente 8">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68389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0" y="38140"/>
            <a:ext cx="12191999" cy="725424"/>
          </a:xfrm>
        </p:spPr>
        <p:txBody>
          <a:bodyPr>
            <a:noAutofit/>
          </a:bodyPr>
          <a:lstStyle/>
          <a:p>
            <a:pPr algn="ctr"/>
            <a:r>
              <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Iniziative normative in Italia</a:t>
            </a:r>
          </a:p>
        </p:txBody>
      </p:sp>
      <p:sp>
        <p:nvSpPr>
          <p:cNvPr id="3" name="Segnaposto contenuto 2"/>
          <p:cNvSpPr>
            <a:spLocks noGrp="1"/>
          </p:cNvSpPr>
          <p:nvPr>
            <p:ph idx="1"/>
          </p:nvPr>
        </p:nvSpPr>
        <p:spPr>
          <a:xfrm>
            <a:off x="202143" y="3762651"/>
            <a:ext cx="10365081" cy="2515848"/>
          </a:xfrm>
        </p:spPr>
        <p:txBody>
          <a:bodyPr>
            <a:normAutofit fontScale="25000" lnSpcReduction="20000"/>
          </a:bodyPr>
          <a:lstStyle/>
          <a:p>
            <a:pPr marL="0" indent="0">
              <a:buNone/>
            </a:pPr>
            <a:r>
              <a:rPr lang="it-IT" sz="14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Italia le iniziative normative maggiormente significative sono le seguenti:</a:t>
            </a:r>
          </a:p>
          <a:p>
            <a:r>
              <a:rPr lang="it-IT"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1999: istituzione del Piano nazionale della sicurezza stradale;</a:t>
            </a:r>
          </a:p>
          <a:p>
            <a:r>
              <a:rPr lang="it-IT"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2003: istituzione della </a:t>
            </a:r>
            <a:r>
              <a:rPr lang="it-IT" sz="96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3" action="ppaction://hlinksldjump"/>
              </a:rPr>
              <a:t>patente a punti</a:t>
            </a:r>
            <a:r>
              <a:rPr lang="it-IT"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r>
              <a:rPr lang="it-IT"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2007: </a:t>
            </a:r>
            <a:r>
              <a:rPr lang="it-IT" sz="96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Modifiche del </a:t>
            </a:r>
            <a:r>
              <a:rPr lang="it-IT"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codice della strada per </a:t>
            </a:r>
            <a:r>
              <a:rPr lang="it-IT" sz="9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incrementare i livelli di sicurezza </a:t>
            </a:r>
            <a:r>
              <a:rPr lang="it-IT"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nella circolazione.</a:t>
            </a:r>
          </a:p>
          <a:p>
            <a:pPr marL="0" indent="0">
              <a:buNone/>
            </a:pPr>
            <a:endParaRPr lang="it-IT" sz="7200" dirty="0"/>
          </a:p>
          <a:p>
            <a:endParaRPr lang="it-IT" dirty="0"/>
          </a:p>
        </p:txBody>
      </p:sp>
      <p:pic>
        <p:nvPicPr>
          <p:cNvPr id="4" name="Immagin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4057" y="1516370"/>
            <a:ext cx="3374694" cy="2246281"/>
          </a:xfrm>
          <a:prstGeom prst="rect">
            <a:avLst/>
          </a:prstGeom>
        </p:spPr>
      </p:pic>
      <p:sp>
        <p:nvSpPr>
          <p:cNvPr id="5" name="CasellaDiTesto 4"/>
          <p:cNvSpPr txBox="1"/>
          <p:nvPr/>
        </p:nvSpPr>
        <p:spPr>
          <a:xfrm>
            <a:off x="202143" y="736181"/>
            <a:ext cx="8491914" cy="3026470"/>
          </a:xfrm>
          <a:prstGeom prst="rect">
            <a:avLst/>
          </a:prstGeom>
          <a:noFill/>
        </p:spPr>
        <p:txBody>
          <a:bodyPr wrap="square" rtlCol="0">
            <a:spAutoFit/>
          </a:bodyPr>
          <a:lstStyle/>
          <a:p>
            <a:pPr lvl="0" algn="just" defTabSz="457200">
              <a:spcBef>
                <a:spcPts val="1000"/>
              </a:spcBef>
              <a:buClr>
                <a:srgbClr val="A53010"/>
              </a:buClr>
            </a:pPr>
            <a:r>
              <a:rPr lang="it-IT" sz="3600" b="1" dirty="0">
                <a:latin typeface="Times New Roman" panose="02020603050405020304" pitchFamily="18" charset="0"/>
                <a:cs typeface="Times New Roman" panose="02020603050405020304" pitchFamily="18" charset="0"/>
              </a:rPr>
              <a:t>Sono </a:t>
            </a:r>
            <a:r>
              <a:rPr lang="it-IT" sz="3600" b="1" dirty="0" smtClean="0">
                <a:latin typeface="Times New Roman" panose="02020603050405020304" pitchFamily="18" charset="0"/>
                <a:cs typeface="Times New Roman" panose="02020603050405020304" pitchFamily="18" charset="0"/>
              </a:rPr>
              <a:t>in </a:t>
            </a:r>
            <a:r>
              <a:rPr lang="it-IT" sz="3600" b="1" dirty="0">
                <a:latin typeface="Times New Roman" panose="02020603050405020304" pitchFamily="18" charset="0"/>
                <a:cs typeface="Times New Roman" panose="02020603050405020304" pitchFamily="18" charset="0"/>
              </a:rPr>
              <a:t>vigore:</a:t>
            </a:r>
          </a:p>
          <a:p>
            <a:pPr marL="285750" lvl="0" indent="-285750" algn="just" defTabSz="457200">
              <a:spcBef>
                <a:spcPts val="1000"/>
              </a:spcBef>
              <a:buClr>
                <a:schemeClr val="accent3"/>
              </a:buClr>
              <a:buFont typeface="Symbol" panose="05050102010706020507" pitchFamily="18" charset="2"/>
              <a:buChar char="·"/>
            </a:pPr>
            <a:r>
              <a:rPr lang="it-IT" sz="2400" b="1" dirty="0" smtClean="0">
                <a:latin typeface="Times New Roman" panose="02020603050405020304" pitchFamily="18" charset="0"/>
                <a:cs typeface="Times New Roman" panose="02020603050405020304" pitchFamily="18" charset="0"/>
              </a:rPr>
              <a:t>Assicurazione,</a:t>
            </a:r>
            <a:r>
              <a:rPr lang="it-IT" sz="2400" b="1"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obbligatoria verso terzi per compensare le vittime innocenti di incidenti di traffico;</a:t>
            </a:r>
          </a:p>
          <a:p>
            <a:pPr marL="285750" lvl="0" indent="-285750" algn="just" defTabSz="457200">
              <a:spcBef>
                <a:spcPts val="1000"/>
              </a:spcBef>
              <a:buClr>
                <a:schemeClr val="accent3"/>
              </a:buClr>
              <a:buFont typeface="Symbol" panose="05050102010706020507" pitchFamily="18" charset="2"/>
              <a:buChar char="·"/>
            </a:pPr>
            <a:r>
              <a:rPr lang="it-IT" sz="2400" dirty="0">
                <a:latin typeface="Times New Roman" panose="02020603050405020304" pitchFamily="18" charset="0"/>
                <a:cs typeface="Times New Roman" panose="02020603050405020304" pitchFamily="18" charset="0"/>
              </a:rPr>
              <a:t>Restrizioni sul </a:t>
            </a:r>
            <a:r>
              <a:rPr lang="it-IT" sz="2400" b="1" dirty="0">
                <a:latin typeface="Times New Roman" panose="02020603050405020304" pitchFamily="18" charset="0"/>
                <a:cs typeface="Times New Roman" panose="02020603050405020304" pitchFamily="18" charset="0"/>
              </a:rPr>
              <a:t>trasporto commerciale per strada</a:t>
            </a:r>
            <a:r>
              <a:rPr lang="it-IT" sz="2400" dirty="0">
                <a:latin typeface="Times New Roman" panose="02020603050405020304" pitchFamily="18" charset="0"/>
                <a:cs typeface="Times New Roman" panose="02020603050405020304" pitchFamily="18" charset="0"/>
              </a:rPr>
              <a:t>, sia contando e limitando le ore di guida del conduttore, sia proibendo alcune strade ai camion in giorni oppure ore particolari.</a:t>
            </a:r>
          </a:p>
          <a:p>
            <a:endParaRPr lang="it-IT" dirty="0"/>
          </a:p>
        </p:txBody>
      </p:sp>
      <p:sp>
        <p:nvSpPr>
          <p:cNvPr id="11" name="Indietro o precedente 10">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Avanti o successivo 11">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Pagina iniziale 8">
            <a:hlinkClick r:id="rId5"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90953099"/>
      </p:ext>
    </p:extLst>
  </p:cSld>
  <p:clrMapOvr>
    <a:masterClrMapping/>
  </p:clrMapOvr>
  <p:transition spd="slow">
    <p:comb/>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02336" y="1472909"/>
            <a:ext cx="6646432" cy="5108448"/>
          </a:xfrm>
        </p:spPr>
        <p:txBody>
          <a:bodyPr>
            <a:noAutofit/>
          </a:bodyPr>
          <a:lstStyle/>
          <a:p>
            <a:pPr marL="0" indent="0">
              <a:spcBef>
                <a:spcPts val="1800"/>
              </a:spcBef>
              <a:buNone/>
            </a:pP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patente a punti è il meccanismo introdotto in Italia a partire </a:t>
            </a:r>
            <a:r>
              <a:rPr lang="it-IT"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dal 1º </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luglio </a:t>
            </a:r>
            <a:r>
              <a:rPr lang="it-IT"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2003.</a:t>
            </a:r>
          </a:p>
          <a:p>
            <a:pPr marL="0" indent="0">
              <a:spcBef>
                <a:spcPts val="1800"/>
              </a:spcBef>
              <a:buNone/>
            </a:pP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it-IT"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ttraverso </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quale </a:t>
            </a:r>
            <a:r>
              <a:rPr lang="it-IT"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ogni automobilista in </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caso di infrazione delle norme del </a:t>
            </a:r>
            <a:r>
              <a:rPr lang="it-IT" sz="320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2" action="ppaction://hlinksldjump"/>
              </a:rPr>
              <a:t>codice della strada </a:t>
            </a:r>
            <a:r>
              <a:rPr lang="it-IT"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gli verranno tolti dalla patente i punti e </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dovrà superare nuovamente l'esame di teoria e l'esame di guida qualora dovesse arrivare a perderli </a:t>
            </a:r>
            <a:r>
              <a:rPr lang="it-IT"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tutti</a:t>
            </a:r>
            <a:r>
              <a:rPr lang="it-IT"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0368" y="2902276"/>
            <a:ext cx="4925424" cy="3270789"/>
          </a:xfrm>
          <a:prstGeom prst="rect">
            <a:avLst/>
          </a:prstGeom>
        </p:spPr>
      </p:pic>
      <p:sp>
        <p:nvSpPr>
          <p:cNvPr id="9" name="Titolo 1"/>
          <p:cNvSpPr>
            <a:spLocks noGrp="1"/>
          </p:cNvSpPr>
          <p:nvPr>
            <p:ph type="title"/>
          </p:nvPr>
        </p:nvSpPr>
        <p:spPr>
          <a:xfrm>
            <a:off x="202143" y="111528"/>
            <a:ext cx="10972800" cy="725424"/>
          </a:xfrm>
        </p:spPr>
        <p:txBody>
          <a:bodyPr>
            <a:noAutofit/>
          </a:bodyPr>
          <a:lstStyle/>
          <a:p>
            <a:r>
              <a:rPr lang="it-IT" sz="48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Patente a punti</a:t>
            </a:r>
            <a:endPar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Pagina iniziale 7">
            <a:hlinkClick r:id="rId4" action="ppaction://hlinksldjump" highlightClick="1"/>
          </p:cNvPr>
          <p:cNvSpPr/>
          <p:nvPr/>
        </p:nvSpPr>
        <p:spPr>
          <a:xfrm>
            <a:off x="9737222" y="621485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0" name="Indietro o precedente 9">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Avanti o successivo 10">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499716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96341" y="2684443"/>
            <a:ext cx="10972800" cy="3810000"/>
          </a:xfrm>
        </p:spPr>
        <p:txBody>
          <a:bodyPr>
            <a:noAutofit/>
          </a:bodyPr>
          <a:lstStyle/>
          <a:p>
            <a:pPr algn="just">
              <a:buFont typeface="Wingdings 3" panose="05040102010807070707" pitchFamily="18" charset="2"/>
              <a:buChar char=""/>
            </a:pPr>
            <a:r>
              <a:rPr lang="it-IT" sz="27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Ridurre</a:t>
            </a:r>
            <a:r>
              <a:rPr lang="it-IT" sz="27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sz="27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costi economici, sociali ed ambientali derivanti dal traffico veicolare; </a:t>
            </a:r>
            <a:endParaRPr lang="it-IT" sz="27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buFont typeface="Wingdings 3" panose="05040102010807070707" pitchFamily="18" charset="2"/>
              <a:buChar char=""/>
            </a:pPr>
            <a:r>
              <a:rPr lang="it-IT" sz="27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
            </a:r>
            <a:r>
              <a:rPr lang="it-IT" sz="27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igliorare </a:t>
            </a:r>
            <a:r>
              <a:rPr lang="it-IT" sz="27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livello di qualità della vita dei cittadini anche attraverso una razionale utilizzazione del territorio; </a:t>
            </a:r>
            <a:endParaRPr lang="it-IT" sz="27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buFont typeface="Wingdings 3" panose="05040102010807070707" pitchFamily="18" charset="2"/>
              <a:buChar char=""/>
            </a:pPr>
            <a:r>
              <a:rPr lang="it-IT" sz="27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Migliorare </a:t>
            </a:r>
            <a:r>
              <a:rPr lang="it-IT" sz="27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a:t>
            </a:r>
            <a:r>
              <a:rPr lang="it-IT" sz="27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fluidità</a:t>
            </a:r>
            <a:r>
              <a:rPr lang="it-IT" sz="27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della </a:t>
            </a:r>
            <a:r>
              <a:rPr lang="it-IT" sz="27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circolazione. </a:t>
            </a:r>
          </a:p>
          <a:p>
            <a:pPr marL="0" indent="0" algn="just">
              <a:buNone/>
            </a:pPr>
            <a:r>
              <a:rPr lang="it-IT" sz="27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 compone di </a:t>
            </a:r>
            <a:r>
              <a:rPr lang="it-IT" sz="27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245 articoli</a:t>
            </a:r>
            <a:r>
              <a:rPr lang="it-IT" sz="27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sz="27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è accompagnato da un </a:t>
            </a:r>
            <a:r>
              <a:rPr lang="it-IT" sz="27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Regolamento</a:t>
            </a:r>
            <a:r>
              <a:rPr lang="it-IT" sz="27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 attuazione che comprende </a:t>
            </a:r>
            <a:r>
              <a:rPr lang="it-IT" sz="27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408 articoli </a:t>
            </a:r>
            <a:r>
              <a:rPr lang="it-IT" sz="27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 </a:t>
            </a:r>
            <a:r>
              <a:rPr lang="it-IT" sz="27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 appendici</a:t>
            </a:r>
            <a:r>
              <a:rPr lang="it-IT" sz="27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Il Codice della Strada è entrato in vigore il</a:t>
            </a:r>
            <a:r>
              <a:rPr lang="it-IT" sz="27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 Gennaio 1993, </a:t>
            </a:r>
            <a:r>
              <a:rPr lang="it-IT" sz="27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l’ultima modifica è </a:t>
            </a:r>
            <a:r>
              <a:rPr lang="it-IT" sz="27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stata </a:t>
            </a:r>
            <a:r>
              <a:rPr lang="it-IT" sz="27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31 </a:t>
            </a:r>
            <a:r>
              <a:rPr lang="it-IT" sz="27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Dicembre 20</a:t>
            </a:r>
            <a:r>
              <a:rPr lang="it-IT" sz="2700" b="1" dirty="0" smtClean="0">
                <a:effectLst>
                  <a:outerShdw blurRad="38100" dist="38100" dir="2700000" algn="tl">
                    <a:srgbClr val="000000">
                      <a:alpha val="43137"/>
                    </a:srgbClr>
                  </a:outerShdw>
                </a:effectLst>
                <a:latin typeface="Baskerville Old Face" panose="02020602080505020303" pitchFamily="18" charset="0"/>
              </a:rPr>
              <a:t>14</a:t>
            </a:r>
          </a:p>
        </p:txBody>
      </p:sp>
      <p:sp>
        <p:nvSpPr>
          <p:cNvPr id="4" name="Titolo 1"/>
          <p:cNvSpPr txBox="1">
            <a:spLocks/>
          </p:cNvSpPr>
          <p:nvPr/>
        </p:nvSpPr>
        <p:spPr>
          <a:xfrm>
            <a:off x="202143" y="111528"/>
            <a:ext cx="10972800" cy="72542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48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Codice della strada</a:t>
            </a:r>
            <a:endPar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Immagine 5"/>
          <p:cNvPicPr>
            <a:picLocks noChangeAspect="1"/>
          </p:cNvPicPr>
          <p:nvPr/>
        </p:nvPicPr>
        <p:blipFill rotWithShape="1">
          <a:blip r:embed="rId2">
            <a:extLst>
              <a:ext uri="{28A0092B-C50C-407E-A947-70E740481C1C}">
                <a14:useLocalDpi xmlns:a14="http://schemas.microsoft.com/office/drawing/2010/main" val="0"/>
              </a:ext>
            </a:extLst>
          </a:blip>
          <a:srcRect l="3635" t="2273" r="3483" b="1818"/>
          <a:stretch/>
        </p:blipFill>
        <p:spPr>
          <a:xfrm>
            <a:off x="8723319" y="111527"/>
            <a:ext cx="3324553" cy="2572915"/>
          </a:xfrm>
          <a:prstGeom prst="rect">
            <a:avLst/>
          </a:prstGeom>
        </p:spPr>
      </p:pic>
      <p:sp>
        <p:nvSpPr>
          <p:cNvPr id="7" name="CasellaDiTesto 6"/>
          <p:cNvSpPr txBox="1"/>
          <p:nvPr/>
        </p:nvSpPr>
        <p:spPr>
          <a:xfrm>
            <a:off x="296341" y="836952"/>
            <a:ext cx="8802157" cy="2031325"/>
          </a:xfrm>
          <a:prstGeom prst="rect">
            <a:avLst/>
          </a:prstGeom>
          <a:noFill/>
        </p:spPr>
        <p:txBody>
          <a:bodyPr wrap="square" rtlCol="0">
            <a:spAutoFit/>
          </a:bodyPr>
          <a:lstStyle/>
          <a:p>
            <a:r>
              <a:rPr lang="it-IT" sz="27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a:t>
            </a:r>
            <a:r>
              <a:rPr lang="it-IT" sz="27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Codice della Strada </a:t>
            </a:r>
            <a:r>
              <a:rPr lang="it-IT" sz="27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è una raccolta organica di norme giuridiche che regola la circolazione dei pedoni, dei veicoli e degli animali sulle strade, tra le finalità primarie rientra la sicurezza delle persone, perseguendo gli obiettivi:</a:t>
            </a:r>
          </a:p>
          <a:p>
            <a:endParaRPr lang="it-IT" dirty="0"/>
          </a:p>
        </p:txBody>
      </p:sp>
      <p:sp>
        <p:nvSpPr>
          <p:cNvPr id="8" name="Pagina iniziale 7">
            <a:hlinkClick r:id="rId3" action="ppaction://hlinksldjump" highlightClick="1"/>
          </p:cNvPr>
          <p:cNvSpPr/>
          <p:nvPr/>
        </p:nvSpPr>
        <p:spPr>
          <a:xfrm>
            <a:off x="11304574" y="5702529"/>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9" name="Indietro o precedente 8">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Avanti o successivo 11">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041960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579171" y="1195524"/>
            <a:ext cx="8915400" cy="5176394"/>
          </a:xfrm>
        </p:spPr>
        <p:txBody>
          <a:bodyPr>
            <a:noAutofit/>
          </a:bodyPr>
          <a:lstStyle/>
          <a:p>
            <a:pPr marL="0" indent="0" algn="just">
              <a:buNone/>
            </a:pPr>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Gli incidenti stradali per "</a:t>
            </a:r>
            <a:r>
              <a:rPr lang="it-IT"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forza maggiore</a:t>
            </a:r>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(guasti meccanici, cedimenti delle strade, attraversamento della carreggiata da parte di animali) </a:t>
            </a:r>
            <a:r>
              <a:rPr lang="it-IT"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costituiscono </a:t>
            </a:r>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una piccola percentuale di essi.</a:t>
            </a:r>
          </a:p>
          <a:p>
            <a:pPr marL="0" indent="0" algn="just">
              <a:buNone/>
            </a:pPr>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stragrande maggioranza degli incidenti è riconducibile direttamente all'imprudenza o imperizia del guidatore.</a:t>
            </a:r>
          </a:p>
          <a:p>
            <a:pPr marL="0" indent="0" algn="just">
              <a:buNone/>
            </a:pPr>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infrazioni più </a:t>
            </a:r>
            <a:r>
              <a:rPr lang="it-IT"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diffuse sono</a:t>
            </a:r>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gn="just"/>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Mancato rispetto dei </a:t>
            </a:r>
            <a:r>
              <a:rPr lang="it-IT"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limiti di velocità</a:t>
            </a:r>
            <a:r>
              <a:rPr lang="it-IT"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gn="just"/>
            <a:r>
              <a:rPr lang="it-IT"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Ignoranza della </a:t>
            </a:r>
            <a:r>
              <a:rPr lang="it-IT"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segnaletica stradale</a:t>
            </a:r>
            <a:r>
              <a:rPr lang="it-IT"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Guida in </a:t>
            </a:r>
            <a:r>
              <a:rPr lang="it-IT"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stato di ebbrezza o sotto l'influenza di droghe</a:t>
            </a:r>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Inosservanza della </a:t>
            </a:r>
            <a:r>
              <a:rPr lang="it-IT"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distanza di sicurezza</a:t>
            </a:r>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gn="just"/>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Guida facendo </a:t>
            </a:r>
            <a:r>
              <a:rPr lang="it-IT"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uso </a:t>
            </a:r>
            <a:r>
              <a:rPr lang="it-IT"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del cellulare</a:t>
            </a:r>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Inosservanza degli obblighi </a:t>
            </a:r>
            <a:r>
              <a:rPr lang="it-IT"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galleria</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gn="just"/>
            <a:r>
              <a:rPr lang="it-IT"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
            </a:r>
            <a:r>
              <a:rPr lang="it-IT"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anovre</a:t>
            </a:r>
            <a:r>
              <a:rPr lang="it-IT"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non permesse;</a:t>
            </a:r>
          </a:p>
          <a:p>
            <a:pPr algn="just"/>
            <a:r>
              <a:rPr lang="it-IT"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Pneumatici</a:t>
            </a:r>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non </a:t>
            </a:r>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norma</a:t>
            </a:r>
            <a:r>
              <a:rPr lang="it-IT"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58735">
            <a:off x="9292857" y="2926497"/>
            <a:ext cx="2422962" cy="1491054"/>
          </a:xfrm>
          <a:prstGeom prst="rect">
            <a:avLst/>
          </a:prstGeom>
        </p:spPr>
      </p:pic>
      <p:pic>
        <p:nvPicPr>
          <p:cNvPr id="5" name="Immagine 4"/>
          <p:cNvPicPr>
            <a:picLocks noChangeAspect="1"/>
          </p:cNvPicPr>
          <p:nvPr/>
        </p:nvPicPr>
        <p:blipFill rotWithShape="1">
          <a:blip r:embed="rId4" cstate="print">
            <a:extLst>
              <a:ext uri="{28A0092B-C50C-407E-A947-70E740481C1C}">
                <a14:useLocalDpi xmlns:a14="http://schemas.microsoft.com/office/drawing/2010/main" val="0"/>
              </a:ext>
            </a:extLst>
          </a:blip>
          <a:srcRect l="16025" r="6745"/>
          <a:stretch/>
        </p:blipFill>
        <p:spPr>
          <a:xfrm>
            <a:off x="8669506" y="4680743"/>
            <a:ext cx="3049795" cy="1316316"/>
          </a:xfrm>
          <a:prstGeom prst="rect">
            <a:avLst/>
          </a:prstGeom>
        </p:spPr>
      </p:pic>
      <p:pic>
        <p:nvPicPr>
          <p:cNvPr id="6" name="Immagine 5"/>
          <p:cNvPicPr>
            <a:picLocks noChangeAspect="1"/>
          </p:cNvPicPr>
          <p:nvPr/>
        </p:nvPicPr>
        <p:blipFill rotWithShape="1">
          <a:blip r:embed="rId5" cstate="print">
            <a:extLst>
              <a:ext uri="{28A0092B-C50C-407E-A947-70E740481C1C}">
                <a14:useLocalDpi xmlns:a14="http://schemas.microsoft.com/office/drawing/2010/main" val="0"/>
              </a:ext>
            </a:extLst>
          </a:blip>
          <a:srcRect l="33134"/>
          <a:stretch/>
        </p:blipFill>
        <p:spPr>
          <a:xfrm rot="21394333">
            <a:off x="98617" y="2660073"/>
            <a:ext cx="2490595" cy="2023902"/>
          </a:xfrm>
          <a:prstGeom prst="rect">
            <a:avLst/>
          </a:prstGeom>
        </p:spPr>
      </p:pic>
      <p:pic>
        <p:nvPicPr>
          <p:cNvPr id="7" name="Immagin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68099" y="0"/>
            <a:ext cx="1300348" cy="1300348"/>
          </a:xfrm>
          <a:prstGeom prst="rect">
            <a:avLst/>
          </a:prstGeom>
        </p:spPr>
      </p:pic>
      <p:sp>
        <p:nvSpPr>
          <p:cNvPr id="8" name="Titolo 1"/>
          <p:cNvSpPr txBox="1">
            <a:spLocks/>
          </p:cNvSpPr>
          <p:nvPr/>
        </p:nvSpPr>
        <p:spPr>
          <a:xfrm>
            <a:off x="202143" y="111528"/>
            <a:ext cx="10972800" cy="72542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48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Cause degli incidenti stradali</a:t>
            </a:r>
            <a:endPar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Indietro o precedente 10">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Avanti o successivo 11">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Pagina iniziale 12">
            <a:hlinkClick r:id="rId7"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4424396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48260" y="565522"/>
            <a:ext cx="10150725" cy="2094016"/>
          </a:xfrm>
        </p:spPr>
        <p:txBody>
          <a:bodyPr>
            <a:normAutofit fontScale="92500"/>
          </a:bodyPr>
          <a:lstStyle/>
          <a:p>
            <a:pPr marL="0" indent="0" algn="just">
              <a:buNone/>
            </a:pPr>
            <a:r>
              <a:rPr lang="it-IT" sz="2600" b="1" dirty="0" smtClean="0">
                <a:solidFill>
                  <a:srgbClr val="FF0000"/>
                </a:solidFill>
                <a:latin typeface="Times New Roman" panose="02020603050405020304" pitchFamily="18" charset="0"/>
                <a:cs typeface="Times New Roman" panose="02020603050405020304" pitchFamily="18" charset="0"/>
              </a:rPr>
              <a:t>Strade</a:t>
            </a:r>
            <a:endParaRPr lang="it-IT" sz="2600" b="1" dirty="0">
              <a:solidFill>
                <a:srgbClr val="FF0000"/>
              </a:solidFill>
              <a:latin typeface="Times New Roman" panose="02020603050405020304" pitchFamily="18" charset="0"/>
              <a:cs typeface="Times New Roman" panose="02020603050405020304" pitchFamily="18" charset="0"/>
            </a:endParaRPr>
          </a:p>
          <a:p>
            <a:pPr marL="0" indent="0" algn="just">
              <a:buNone/>
            </a:pPr>
            <a:r>
              <a:rPr lang="it-IT"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autostrade hanno le caratteristiche ingegneristiche </a:t>
            </a:r>
            <a:r>
              <a:rPr lang="it-IT"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migliori</a:t>
            </a:r>
            <a:r>
              <a:rPr lang="it-IT"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 dunque sono tipicamente le strade </a:t>
            </a:r>
            <a:r>
              <a:rPr lang="it-IT"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più sicure </a:t>
            </a:r>
            <a:r>
              <a:rPr lang="it-IT"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 chilometro percorso, e contemporaneamente consentono </a:t>
            </a:r>
            <a:r>
              <a:rPr lang="it-IT"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maggiori velocità </a:t>
            </a:r>
            <a:r>
              <a:rPr lang="it-IT"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 migliore economia di combustibile.</a:t>
            </a:r>
          </a:p>
          <a:p>
            <a:pPr marL="0" indent="0" algn="just">
              <a:buNone/>
            </a:pPr>
            <a:r>
              <a:rPr lang="it-IT"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a:t>
            </a:r>
            <a:r>
              <a:rPr lang="it-IT" sz="2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n'adeguata </a:t>
            </a:r>
            <a:r>
              <a:rPr lang="it-IT"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 corretta </a:t>
            </a:r>
            <a:r>
              <a:rPr lang="it-IT"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illuminazione </a:t>
            </a:r>
            <a:r>
              <a:rPr lang="it-IT"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notturna </a:t>
            </a:r>
            <a:r>
              <a:rPr lang="it-IT" sz="2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potrebbe ridurre i rischi di un sinistro stradale.</a:t>
            </a:r>
            <a:endParaRPr lang="it-IT"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CasellaDiTesto 5"/>
          <p:cNvSpPr txBox="1"/>
          <p:nvPr/>
        </p:nvSpPr>
        <p:spPr>
          <a:xfrm>
            <a:off x="148260" y="2395877"/>
            <a:ext cx="9676411" cy="1769715"/>
          </a:xfrm>
          <a:prstGeom prst="rect">
            <a:avLst/>
          </a:prstGeom>
          <a:noFill/>
        </p:spPr>
        <p:txBody>
          <a:bodyPr wrap="square" rtlCol="0">
            <a:spAutoFit/>
          </a:bodyPr>
          <a:lstStyle/>
          <a:p>
            <a:pPr algn="just">
              <a:spcBef>
                <a:spcPts val="1000"/>
              </a:spcBef>
            </a:pPr>
            <a:r>
              <a:rPr lang="it-IT" sz="2400" b="1" dirty="0">
                <a:solidFill>
                  <a:srgbClr val="FF0000"/>
                </a:solidFill>
                <a:latin typeface="Times New Roman" panose="02020603050405020304" pitchFamily="18" charset="0"/>
                <a:cs typeface="Times New Roman" panose="02020603050405020304" pitchFamily="18" charset="0"/>
              </a:rPr>
              <a:t>Guidatore</a:t>
            </a:r>
          </a:p>
          <a:p>
            <a:pPr algn="just">
              <a:spcBef>
                <a:spcPts val="1000"/>
              </a:spcBef>
            </a:pPr>
            <a:r>
              <a:rPr lang="it-IT"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Addestramento e patente obbligatori.</a:t>
            </a:r>
            <a:endParaRPr lang="it-IT"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spcBef>
                <a:spcPts val="1000"/>
              </a:spcBef>
            </a:pPr>
            <a:r>
              <a:rPr lang="it-IT"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Restrizioni alla guida sotto l'effetto di alcolici o di droghe.</a:t>
            </a:r>
          </a:p>
          <a:p>
            <a:pPr algn="just">
              <a:spcBef>
                <a:spcPts val="1000"/>
              </a:spcBef>
            </a:pPr>
            <a:r>
              <a:rPr lang="it-IT"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Restrizioni sull'utilizzo di telefoni mobili e altri apparecchi elettronici mentre si guida</a:t>
            </a:r>
          </a:p>
        </p:txBody>
      </p:sp>
      <p:sp>
        <p:nvSpPr>
          <p:cNvPr id="7" name="Rettangolo 6"/>
          <p:cNvSpPr/>
          <p:nvPr/>
        </p:nvSpPr>
        <p:spPr>
          <a:xfrm>
            <a:off x="148260" y="4082809"/>
            <a:ext cx="11887199" cy="2513509"/>
          </a:xfrm>
          <a:prstGeom prst="rect">
            <a:avLst/>
          </a:prstGeom>
        </p:spPr>
        <p:txBody>
          <a:bodyPr wrap="square">
            <a:spAutoFit/>
          </a:bodyPr>
          <a:lstStyle/>
          <a:p>
            <a:pPr algn="just"/>
            <a:r>
              <a:rPr lang="it-IT" sz="2400" b="1" dirty="0">
                <a:solidFill>
                  <a:srgbClr val="FF0000"/>
                </a:solidFill>
                <a:latin typeface="Times New Roman" panose="02020603050405020304" pitchFamily="18" charset="0"/>
                <a:cs typeface="Times New Roman" panose="02020603050405020304" pitchFamily="18" charset="0"/>
              </a:rPr>
              <a:t>Veicolo</a:t>
            </a:r>
          </a:p>
          <a:p>
            <a:pPr algn="just">
              <a:spcBef>
                <a:spcPts val="1000"/>
              </a:spcBef>
            </a:pPr>
            <a:r>
              <a:rPr lang="it-IT"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Cinture di sicurezza, supportate da apposita legislazione.</a:t>
            </a:r>
          </a:p>
          <a:p>
            <a:pPr algn="just">
              <a:spcBef>
                <a:spcPts val="1000"/>
              </a:spcBef>
            </a:pPr>
            <a:r>
              <a:rPr lang="it-IT"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Airbag.</a:t>
            </a:r>
          </a:p>
          <a:p>
            <a:pPr algn="just">
              <a:spcBef>
                <a:spcPts val="1000"/>
              </a:spcBef>
            </a:pPr>
            <a:r>
              <a:rPr lang="it-IT"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Scocche di sicurezza, che proteggono il guidatore dall'intrusione nell'abitacolo di oggetti in caso di impatto.</a:t>
            </a:r>
          </a:p>
          <a:p>
            <a:pPr algn="just">
              <a:spcBef>
                <a:spcPts val="1000"/>
              </a:spcBef>
            </a:pPr>
            <a:r>
              <a:rPr lang="it-IT"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Dotazione obbligatoria di bordo: triangolo di emergenza, giubbotto retro-riflettente, catene da neve/gomme termiche.</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727" y="703159"/>
            <a:ext cx="1685939" cy="2247919"/>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8236" y="2524944"/>
            <a:ext cx="2206518" cy="1201782"/>
          </a:xfrm>
          <a:prstGeom prst="rect">
            <a:avLst/>
          </a:prstGeom>
        </p:spPr>
      </p:pic>
      <p:pic>
        <p:nvPicPr>
          <p:cNvPr id="8" name="Immagin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9161" y="3655966"/>
            <a:ext cx="2306298" cy="1683598"/>
          </a:xfrm>
          <a:prstGeom prst="rect">
            <a:avLst/>
          </a:prstGeom>
        </p:spPr>
      </p:pic>
      <p:sp>
        <p:nvSpPr>
          <p:cNvPr id="11" name="Titolo 1"/>
          <p:cNvSpPr txBox="1">
            <a:spLocks/>
          </p:cNvSpPr>
          <p:nvPr/>
        </p:nvSpPr>
        <p:spPr>
          <a:xfrm>
            <a:off x="151515" y="-142080"/>
            <a:ext cx="11367557" cy="72542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48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Interventi per modificare i fattori a rischio</a:t>
            </a:r>
            <a:endPar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Pagina iniziale 12">
            <a:hlinkClick r:id="rId5" action="ppaction://hlinksldjump" highlightClick="1"/>
          </p:cNvPr>
          <p:cNvSpPr/>
          <p:nvPr/>
        </p:nvSpPr>
        <p:spPr>
          <a:xfrm>
            <a:off x="9772558" y="621485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5" name="Indietro o precedente 14">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Avanti o successivo 15">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06590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ttangolo arrotondato 6"/>
          <p:cNvSpPr/>
          <p:nvPr/>
        </p:nvSpPr>
        <p:spPr>
          <a:xfrm>
            <a:off x="1361961" y="233135"/>
            <a:ext cx="10160567" cy="84182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4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Feriti </a:t>
            </a:r>
            <a:r>
              <a:rPr lang="it-IT"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 morti per provincie in Calabria</a:t>
            </a:r>
          </a:p>
        </p:txBody>
      </p:sp>
      <p:sp>
        <p:nvSpPr>
          <p:cNvPr id="8" name="Avanti o successivo 7">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Indietro o precedente 8">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Pagina iniziale 9">
            <a:hlinkClick r:id="rId3"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89248184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Video UD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0" y="-14514"/>
            <a:ext cx="12192000" cy="6858000"/>
          </a:xfrm>
          <a:prstGeom prst="rect">
            <a:avLst/>
          </a:prstGeom>
        </p:spPr>
      </p:pic>
      <p:sp>
        <p:nvSpPr>
          <p:cNvPr id="3" name="Pagina iniziale 2">
            <a:hlinkClick r:id="rId6" action="ppaction://hlinksldjump" highlightClick="1"/>
          </p:cNvPr>
          <p:cNvSpPr/>
          <p:nvPr/>
        </p:nvSpPr>
        <p:spPr>
          <a:xfrm>
            <a:off x="9530207" y="6265031"/>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4" name="Indietro o precedente 3">
            <a:hlinkClick r:id="" action="ppaction://hlinkshowjump?jump=previousslide" highlightClick="1"/>
          </p:cNvPr>
          <p:cNvSpPr/>
          <p:nvPr/>
        </p:nvSpPr>
        <p:spPr>
          <a:xfrm>
            <a:off x="10585396" y="6362308"/>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Avanti o successivo 5">
            <a:hlinkClick r:id="" action="ppaction://hlinkshowjump?jump=nextslide" highlightClick="1"/>
          </p:cNvPr>
          <p:cNvSpPr/>
          <p:nvPr/>
        </p:nvSpPr>
        <p:spPr>
          <a:xfrm>
            <a:off x="11352301" y="6335698"/>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946939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Segnaposto contenuto 76"/>
          <p:cNvGraphicFramePr>
            <a:graphicFrameLocks noGrp="1"/>
          </p:cNvGraphicFramePr>
          <p:nvPr>
            <p:ph idx="1"/>
            <p:extLst>
              <p:ext uri="{D42A27DB-BD31-4B8C-83A1-F6EECF244321}">
                <p14:modId xmlns:p14="http://schemas.microsoft.com/office/powerpoint/2010/main" val="3412122398"/>
              </p:ext>
            </p:extLst>
          </p:nvPr>
        </p:nvGraphicFramePr>
        <p:xfrm>
          <a:off x="3325559" y="184666"/>
          <a:ext cx="8056315" cy="4331368"/>
        </p:xfrm>
        <a:graphic>
          <a:graphicData uri="http://schemas.openxmlformats.org/drawingml/2006/chart">
            <c:chart xmlns:c="http://schemas.openxmlformats.org/drawingml/2006/chart" xmlns:r="http://schemas.openxmlformats.org/officeDocument/2006/relationships" r:id="rId3"/>
          </a:graphicData>
        </a:graphic>
      </p:graphicFrame>
      <p:pic>
        <p:nvPicPr>
          <p:cNvPr id="80" name="Immagin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685" y="667657"/>
            <a:ext cx="3060625" cy="5143221"/>
          </a:xfrm>
          <a:prstGeom prst="rect">
            <a:avLst/>
          </a:prstGeom>
        </p:spPr>
      </p:pic>
      <p:sp>
        <p:nvSpPr>
          <p:cNvPr id="81" name="CasellaDiTesto 80"/>
          <p:cNvSpPr txBox="1"/>
          <p:nvPr/>
        </p:nvSpPr>
        <p:spPr>
          <a:xfrm>
            <a:off x="3792430" y="4549676"/>
            <a:ext cx="7002379" cy="2308324"/>
          </a:xfrm>
          <a:prstGeom prst="rect">
            <a:avLst/>
          </a:prstGeom>
          <a:noFill/>
        </p:spPr>
        <p:txBody>
          <a:bodyPr wrap="square" rtlCol="0">
            <a:spAutoFit/>
          </a:bodyPr>
          <a:lstStyle/>
          <a:p>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feriti in incidenti stradali sono diminuiti:</a:t>
            </a:r>
          </a:p>
          <a:p>
            <a:pPr marL="285750" indent="-285750">
              <a:buFont typeface="Wingdings" panose="05000000000000000000" pitchFamily="2" charset="2"/>
              <a:buChar char="§"/>
            </a:pP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osenza del 42,37%</a:t>
            </a:r>
          </a:p>
          <a:p>
            <a:pPr marL="285750" indent="-285750">
              <a:buFont typeface="Wingdings" panose="05000000000000000000" pitchFamily="2" charset="2"/>
              <a:buChar char="§"/>
            </a:pP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Crotone del 3,18%</a:t>
            </a:r>
          </a:p>
          <a:p>
            <a:pPr marL="285750" indent="-285750">
              <a:buFont typeface="Wingdings" panose="05000000000000000000" pitchFamily="2" charset="2"/>
              <a:buChar char="§"/>
            </a:pP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Catanzaro del 52,99%</a:t>
            </a:r>
          </a:p>
          <a:p>
            <a:pPr marL="285750" indent="-285750">
              <a:buFont typeface="Wingdings" panose="05000000000000000000" pitchFamily="2" charset="2"/>
              <a:buChar char="§"/>
            </a:pP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Vibo Valentia del 40,04%</a:t>
            </a:r>
          </a:p>
          <a:p>
            <a:pPr marL="285750" indent="-285750">
              <a:buFont typeface="Wingdings" panose="05000000000000000000" pitchFamily="2" charset="2"/>
              <a:buChar char="§"/>
            </a:pP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Reggio Calabria del 21,48%</a:t>
            </a:r>
            <a:endPar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Indietro o precedente 7">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Avanti o successivo 8">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Pagina iniziale 9">
            <a:hlinkClick r:id="rId5"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444902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Segnaposto contenuto 76"/>
          <p:cNvGraphicFramePr>
            <a:graphicFrameLocks noGrp="1"/>
          </p:cNvGraphicFramePr>
          <p:nvPr>
            <p:ph idx="1"/>
            <p:extLst>
              <p:ext uri="{D42A27DB-BD31-4B8C-83A1-F6EECF244321}">
                <p14:modId xmlns:p14="http://schemas.microsoft.com/office/powerpoint/2010/main" val="585736629"/>
              </p:ext>
            </p:extLst>
          </p:nvPr>
        </p:nvGraphicFramePr>
        <p:xfrm>
          <a:off x="3325559" y="184666"/>
          <a:ext cx="8056315" cy="4331368"/>
        </p:xfrm>
        <a:graphic>
          <a:graphicData uri="http://schemas.openxmlformats.org/drawingml/2006/chart">
            <c:chart xmlns:c="http://schemas.openxmlformats.org/drawingml/2006/chart" xmlns:r="http://schemas.openxmlformats.org/officeDocument/2006/relationships" r:id="rId3"/>
          </a:graphicData>
        </a:graphic>
      </p:graphicFrame>
      <p:sp>
        <p:nvSpPr>
          <p:cNvPr id="81" name="CasellaDiTesto 80"/>
          <p:cNvSpPr txBox="1"/>
          <p:nvPr/>
        </p:nvSpPr>
        <p:spPr>
          <a:xfrm>
            <a:off x="3821459" y="4549676"/>
            <a:ext cx="7002379" cy="2308324"/>
          </a:xfrm>
          <a:prstGeom prst="rect">
            <a:avLst/>
          </a:prstGeom>
          <a:noFill/>
        </p:spPr>
        <p:txBody>
          <a:bodyPr wrap="square" rtlCol="0">
            <a:spAutoFit/>
          </a:bodyPr>
          <a:lstStyle/>
          <a:p>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morti in incidenti stradali sono diminuiti:</a:t>
            </a:r>
          </a:p>
          <a:p>
            <a:pPr marL="285750" indent="-285750">
              <a:buFont typeface="Wingdings" panose="05000000000000000000" pitchFamily="2" charset="2"/>
              <a:buChar char="§"/>
            </a:pP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osenza del 35,62%</a:t>
            </a:r>
          </a:p>
          <a:p>
            <a:pPr marL="285750" indent="-285750">
              <a:buFont typeface="Wingdings" panose="05000000000000000000" pitchFamily="2" charset="2"/>
              <a:buChar char="§"/>
            </a:pP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Crotone del 40%</a:t>
            </a:r>
          </a:p>
          <a:p>
            <a:pPr marL="285750" indent="-285750">
              <a:buFont typeface="Wingdings" panose="05000000000000000000" pitchFamily="2" charset="2"/>
              <a:buChar char="§"/>
            </a:pP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Catanzaro del 68,96%</a:t>
            </a:r>
          </a:p>
          <a:p>
            <a:pPr marL="285750" indent="-285750">
              <a:buFont typeface="Wingdings" panose="05000000000000000000" pitchFamily="2" charset="2"/>
              <a:buChar char="§"/>
            </a:pP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Vibo Valentia del 11,11%</a:t>
            </a:r>
          </a:p>
          <a:p>
            <a:pPr marL="285750" indent="-285750">
              <a:buFont typeface="Wingdings" panose="05000000000000000000" pitchFamily="2" charset="2"/>
              <a:buChar char="§"/>
            </a:pP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Reggio Calabria del 46,81%</a:t>
            </a:r>
            <a:endPar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Immagin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685" y="667657"/>
            <a:ext cx="3060625" cy="5143221"/>
          </a:xfrm>
          <a:prstGeom prst="rect">
            <a:avLst/>
          </a:prstGeom>
        </p:spPr>
      </p:pic>
      <p:sp>
        <p:nvSpPr>
          <p:cNvPr id="10" name="Indietro o precedente 9">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Avanti o successivo 10">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Pagina iniziale 7">
            <a:hlinkClick r:id="rId5"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533125368"/>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ttangolo arrotondato 5"/>
          <p:cNvSpPr/>
          <p:nvPr/>
        </p:nvSpPr>
        <p:spPr>
          <a:xfrm>
            <a:off x="3115341" y="2971800"/>
            <a:ext cx="6871448" cy="914400"/>
          </a:xfrm>
          <a:prstGeom prst="roundRect">
            <a:avLst>
              <a:gd name="adj"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effectLst>
            <a:outerShdw blurRad="419100" dist="50800" dir="1800000" algn="ctr" rotWithShape="0">
              <a:srgbClr val="000000">
                <a:alpha val="43137"/>
              </a:srgbClr>
            </a:outerShdw>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400" b="1" dirty="0">
                <a:ln w="9525">
                  <a:solidFill>
                    <a:schemeClr val="bg1"/>
                  </a:solidFill>
                  <a:prstDash val="solid"/>
                </a:ln>
                <a:solidFill>
                  <a:schemeClr val="tx1"/>
                </a:solidFill>
                <a:effectLst>
                  <a:outerShdw blurRad="12700" dist="38100" dir="2700000" algn="tl" rotWithShape="0">
                    <a:schemeClr val="bg1">
                      <a:lumMod val="50000"/>
                    </a:schemeClr>
                  </a:outerShdw>
                </a:effectLst>
              </a:rPr>
              <a:t>SITUAZIONE MONDIALE</a:t>
            </a:r>
          </a:p>
        </p:txBody>
      </p:sp>
      <p:sp>
        <p:nvSpPr>
          <p:cNvPr id="4" name="Pagina iniziale 3">
            <a:hlinkClick r:id="rId3" action="ppaction://hlinksldjump" highlightClick="1"/>
          </p:cNvPr>
          <p:cNvSpPr/>
          <p:nvPr/>
        </p:nvSpPr>
        <p:spPr>
          <a:xfrm>
            <a:off x="9746700" y="6226947"/>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7" name="Avanti o successivo 6">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Indietro o precedente 7">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948498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244877" y="38528"/>
            <a:ext cx="7704667" cy="981635"/>
          </a:xfrm>
        </p:spPr>
        <p:txBody>
          <a:bodyPr>
            <a:normAutofit/>
          </a:bodyPr>
          <a:lstStyle/>
          <a:p>
            <a:pPr algn="ctr"/>
            <a:r>
              <a:rPr lang="it-IT" sz="44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Situazione mondiale</a:t>
            </a:r>
          </a:p>
        </p:txBody>
      </p:sp>
      <p:sp>
        <p:nvSpPr>
          <p:cNvPr id="4" name="Segnaposto contenuto 3"/>
          <p:cNvSpPr>
            <a:spLocks noGrp="1"/>
          </p:cNvSpPr>
          <p:nvPr>
            <p:ph sz="half" idx="4294967295"/>
          </p:nvPr>
        </p:nvSpPr>
        <p:spPr>
          <a:xfrm>
            <a:off x="5460274" y="953589"/>
            <a:ext cx="4753429" cy="5538652"/>
          </a:xfrm>
          <a:prstGeom prst="rect">
            <a:avLst/>
          </a:prstGeom>
        </p:spPr>
        <p:txBody>
          <a:bodyPr>
            <a:normAutofit fontScale="25000" lnSpcReduction="20000"/>
          </a:bodyPr>
          <a:lstStyle/>
          <a:p>
            <a:pPr marL="0" indent="0">
              <a:buNone/>
            </a:pPr>
            <a:r>
              <a:rPr lang="it-IT" sz="11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Nei paesi </a:t>
            </a:r>
            <a:r>
              <a:rPr lang="it-IT" sz="1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 </a:t>
            </a:r>
            <a:r>
              <a:rPr lang="it-IT" sz="11200" u="sng" dirty="0">
                <a:solidFill>
                  <a:srgbClr val="FFC000"/>
                </a:solidFill>
                <a:effectLst>
                  <a:outerShdw blurRad="38100" dist="38100" dir="2700000" algn="tl">
                    <a:srgbClr val="000000">
                      <a:alpha val="43137"/>
                    </a:srgbClr>
                  </a:outerShdw>
                </a:effectLst>
                <a:uFill>
                  <a:solidFill>
                    <a:schemeClr val="bg1"/>
                  </a:solidFill>
                </a:uFill>
                <a:latin typeface="Times New Roman" panose="02020603050405020304" pitchFamily="18" charset="0"/>
                <a:cs typeface="Times New Roman" panose="02020603050405020304" pitchFamily="18" charset="0"/>
              </a:rPr>
              <a:t>alto reddito </a:t>
            </a:r>
            <a:r>
              <a:rPr lang="it-IT" sz="1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negli anni Settanta il tasso di mortalità diminuì a causa di miglioramenti delle infrastrutture. Infatti, i paesi con elevato reddito presentano </a:t>
            </a:r>
            <a:r>
              <a:rPr lang="it-IT" sz="11200" u="sng" dirty="0">
                <a:solidFill>
                  <a:srgbClr val="FF0000"/>
                </a:solidFill>
                <a:effectLst>
                  <a:outerShdw blurRad="38100" dist="38100" dir="2700000" algn="tl">
                    <a:srgbClr val="000000">
                      <a:alpha val="43137"/>
                    </a:srgbClr>
                  </a:outerShdw>
                </a:effectLst>
                <a:uFill>
                  <a:solidFill>
                    <a:schemeClr val="bg1"/>
                  </a:solidFill>
                </a:uFill>
                <a:latin typeface="Times New Roman" panose="02020603050405020304" pitchFamily="18" charset="0"/>
                <a:cs typeface="Times New Roman" panose="02020603050405020304" pitchFamily="18" charset="0"/>
              </a:rPr>
              <a:t>bassi </a:t>
            </a:r>
            <a:r>
              <a:rPr lang="it-IT" sz="11200" u="sng" dirty="0" smtClean="0">
                <a:solidFill>
                  <a:srgbClr val="FF0000"/>
                </a:solidFill>
                <a:effectLst>
                  <a:outerShdw blurRad="38100" dist="38100" dir="2700000" algn="tl">
                    <a:srgbClr val="000000">
                      <a:alpha val="43137"/>
                    </a:srgbClr>
                  </a:outerShdw>
                </a:effectLst>
                <a:uFill>
                  <a:solidFill>
                    <a:schemeClr val="bg1"/>
                  </a:solidFill>
                </a:uFill>
                <a:latin typeface="Times New Roman" panose="02020603050405020304" pitchFamily="18" charset="0"/>
                <a:cs typeface="Times New Roman" panose="02020603050405020304" pitchFamily="18" charset="0"/>
              </a:rPr>
              <a:t>tassi </a:t>
            </a:r>
            <a:r>
              <a:rPr lang="it-IT" sz="1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 </a:t>
            </a:r>
            <a:r>
              <a:rPr lang="it-IT" sz="11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mortalità.</a:t>
            </a:r>
          </a:p>
          <a:p>
            <a:pPr marL="0" indent="0">
              <a:lnSpc>
                <a:spcPct val="120000"/>
              </a:lnSpc>
              <a:spcBef>
                <a:spcPts val="1200"/>
              </a:spcBef>
              <a:buNone/>
            </a:pPr>
            <a:r>
              <a:rPr lang="it-IT" sz="11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norme più trasgredite riguardano:</a:t>
            </a:r>
          </a:p>
          <a:p>
            <a:pPr>
              <a:spcBef>
                <a:spcPts val="0"/>
              </a:spcBef>
              <a:buFont typeface="Wingdings" pitchFamily="2" charset="2"/>
              <a:buChar char="Ø"/>
            </a:pPr>
            <a:r>
              <a:rPr lang="it-IT" sz="11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a:t>
            </a:r>
            <a:r>
              <a:rPr lang="it-IT" sz="1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limiti di velocità;</a:t>
            </a:r>
          </a:p>
          <a:p>
            <a:pPr>
              <a:spcBef>
                <a:spcPts val="0"/>
              </a:spcBef>
              <a:buFont typeface="Wingdings" pitchFamily="2" charset="2"/>
              <a:buChar char="Ø"/>
            </a:pPr>
            <a:r>
              <a:rPr lang="it-IT" sz="1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l’utilizzo dei sistemi di sicurezza;</a:t>
            </a:r>
          </a:p>
          <a:p>
            <a:pPr>
              <a:spcBef>
                <a:spcPts val="0"/>
              </a:spcBef>
              <a:buFont typeface="Wingdings" pitchFamily="2" charset="2"/>
              <a:buChar char="Ø"/>
            </a:pPr>
            <a:r>
              <a:rPr lang="it-IT" sz="1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limiti della concentrazione alcolica nel sangue.</a:t>
            </a:r>
          </a:p>
          <a:p>
            <a:endParaRPr lang="it-IT" dirty="0"/>
          </a:p>
        </p:txBody>
      </p:sp>
      <p:sp>
        <p:nvSpPr>
          <p:cNvPr id="3" name="Segnaposto contenuto 2"/>
          <p:cNvSpPr>
            <a:spLocks noGrp="1"/>
          </p:cNvSpPr>
          <p:nvPr>
            <p:ph sz="quarter" idx="4294967295"/>
          </p:nvPr>
        </p:nvSpPr>
        <p:spPr>
          <a:xfrm>
            <a:off x="525931" y="1003567"/>
            <a:ext cx="4264829" cy="5693149"/>
          </a:xfrm>
          <a:prstGeom prst="rect">
            <a:avLst/>
          </a:prstGeom>
        </p:spPr>
        <p:txBody>
          <a:bodyPr>
            <a:normAutofit fontScale="92500" lnSpcReduction="20000"/>
          </a:bodyPr>
          <a:lstStyle/>
          <a:p>
            <a:pPr marL="0" indent="0">
              <a:spcBef>
                <a:spcPts val="0"/>
              </a:spcBef>
              <a:buNone/>
            </a:pPr>
            <a:r>
              <a:rPr lang="it-IT"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L’Organizzazione Mondiale della Sanità </a:t>
            </a:r>
            <a:r>
              <a:rPr lang="it-IT"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fornisce dati </a:t>
            </a:r>
            <a:r>
              <a:rPr lang="it-IT" sz="3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sulla situazione degli incidenti  nel mondo:</a:t>
            </a:r>
          </a:p>
          <a:p>
            <a:pPr marL="363538" indent="-363538">
              <a:spcBef>
                <a:spcPts val="0"/>
              </a:spcBef>
              <a:buFont typeface="Wingdings" pitchFamily="2" charset="2"/>
              <a:buChar char="Ø"/>
            </a:pPr>
            <a:r>
              <a:rPr lang="it-IT" sz="3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morti 1,24 milioni; </a:t>
            </a:r>
          </a:p>
          <a:p>
            <a:pPr marL="363538" indent="-363538">
              <a:spcBef>
                <a:spcPts val="0"/>
              </a:spcBef>
              <a:buFont typeface="Wingdings" pitchFamily="2" charset="2"/>
              <a:buChar char="Ø"/>
            </a:pPr>
            <a:r>
              <a:rPr lang="it-IT" sz="3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infortunati </a:t>
            </a:r>
            <a:r>
              <a:rPr lang="it-IT"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35 </a:t>
            </a:r>
            <a:r>
              <a:rPr lang="it-IT" sz="3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milioni.</a:t>
            </a:r>
            <a:endParaRPr lang="it-IT"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ct val="110000"/>
              </a:lnSpc>
              <a:spcBef>
                <a:spcPts val="1200"/>
              </a:spcBef>
              <a:buNone/>
            </a:pPr>
            <a:r>
              <a:rPr lang="it-IT"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soggetti di bassa condizione socio-economica utilizzano meno frequentemente i dispositivi di sicurezza. Infatti, i paesi a </a:t>
            </a:r>
            <a:r>
              <a:rPr lang="it-IT" sz="3000" u="sng" dirty="0">
                <a:solidFill>
                  <a:srgbClr val="FFC000"/>
                </a:solidFill>
                <a:effectLst>
                  <a:outerShdw blurRad="38100" dist="38100" dir="2700000" algn="tl">
                    <a:srgbClr val="000000">
                      <a:alpha val="43137"/>
                    </a:srgbClr>
                  </a:outerShdw>
                </a:effectLst>
                <a:uFill>
                  <a:solidFill>
                    <a:schemeClr val="bg1"/>
                  </a:solidFill>
                </a:uFill>
                <a:latin typeface="Times New Roman" panose="02020603050405020304" pitchFamily="18" charset="0"/>
                <a:cs typeface="Times New Roman" panose="02020603050405020304" pitchFamily="18" charset="0"/>
              </a:rPr>
              <a:t>basso e medio reddito</a:t>
            </a:r>
            <a:r>
              <a:rPr lang="it-IT"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presentano </a:t>
            </a:r>
            <a:r>
              <a:rPr lang="it-IT" sz="3000" u="sng" dirty="0" smtClean="0">
                <a:solidFill>
                  <a:srgbClr val="FF0000"/>
                </a:solidFill>
                <a:effectLst>
                  <a:outerShdw blurRad="38100" dist="38100" dir="2700000" algn="tl">
                    <a:srgbClr val="000000">
                      <a:alpha val="43137"/>
                    </a:srgbClr>
                  </a:outerShdw>
                </a:effectLst>
                <a:uFill>
                  <a:solidFill>
                    <a:schemeClr val="bg1"/>
                  </a:solidFill>
                </a:uFill>
                <a:latin typeface="Times New Roman" panose="02020603050405020304" pitchFamily="18" charset="0"/>
                <a:cs typeface="Times New Roman" panose="02020603050405020304" pitchFamily="18" charset="0"/>
              </a:rPr>
              <a:t>elevati tassi </a:t>
            </a:r>
            <a:r>
              <a:rPr lang="it-IT"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 mortalità. </a:t>
            </a:r>
          </a:p>
          <a:p>
            <a:endParaRPr lang="it-IT" dirty="0"/>
          </a:p>
        </p:txBody>
      </p:sp>
      <p:sp>
        <p:nvSpPr>
          <p:cNvPr id="8" name="Indietro o precedente 7">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Avanti o successivo 8">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Pagina iniziale 9">
            <a:hlinkClick r:id="rId2"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1771415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148" y="1248752"/>
            <a:ext cx="8241423" cy="5218216"/>
          </a:xfrm>
        </p:spPr>
        <p:txBody>
          <a:bodyPr anchor="t" anchorCtr="0">
            <a:normAutofit fontScale="85000" lnSpcReduction="20000"/>
          </a:bodyPr>
          <a:lstStyle/>
          <a:p>
            <a:pPr marL="0" indent="0">
              <a:buNone/>
            </a:pPr>
            <a:r>
              <a:rPr lang="it-IT" sz="3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livello di </a:t>
            </a:r>
            <a:r>
              <a:rPr lang="it-IT" sz="35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benessere economico</a:t>
            </a:r>
            <a:r>
              <a:rPr lang="it-IT" sz="350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sz="3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assume un ruolo protettivo che varia da Paese a Paese.</a:t>
            </a:r>
          </a:p>
          <a:p>
            <a:pPr marL="0" indent="0">
              <a:buNone/>
            </a:pPr>
            <a:r>
              <a:rPr lang="it-IT" sz="3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fattori specifici che spiegano le disuguaglianze tra nazioni sono ricondotti a:</a:t>
            </a:r>
          </a:p>
          <a:p>
            <a:r>
              <a:rPr lang="it-IT" sz="3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Tipologia di utenza della strada</a:t>
            </a:r>
          </a:p>
          <a:p>
            <a:r>
              <a:rPr lang="it-IT" sz="3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Velocità</a:t>
            </a:r>
          </a:p>
          <a:p>
            <a:r>
              <a:rPr lang="it-IT" sz="3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Mancato utilizzo dei dispositivi di sicurezza e di ritenuta</a:t>
            </a:r>
          </a:p>
          <a:p>
            <a:r>
              <a:rPr lang="it-IT" sz="3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Caratteristiche della rete stradale</a:t>
            </a:r>
          </a:p>
          <a:p>
            <a:r>
              <a:rPr lang="it-IT" sz="3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Legislazione e controlli carenti</a:t>
            </a:r>
          </a:p>
          <a:p>
            <a:r>
              <a:rPr lang="it-IT" sz="3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Carenza di strutture per le cure.</a:t>
            </a:r>
          </a:p>
          <a:p>
            <a:endParaRPr lang="it-IT" dirty="0" smtClean="0"/>
          </a:p>
          <a:p>
            <a:pPr marL="0" indent="0">
              <a:buNone/>
            </a:pPr>
            <a:endParaRPr lang="it-IT" dirty="0"/>
          </a:p>
        </p:txBody>
      </p:sp>
      <p:sp>
        <p:nvSpPr>
          <p:cNvPr id="5" name="Titolo 1"/>
          <p:cNvSpPr>
            <a:spLocks noGrp="1"/>
          </p:cNvSpPr>
          <p:nvPr>
            <p:ph type="title"/>
          </p:nvPr>
        </p:nvSpPr>
        <p:spPr>
          <a:xfrm>
            <a:off x="2244877" y="38528"/>
            <a:ext cx="7704667" cy="981635"/>
          </a:xfrm>
        </p:spPr>
        <p:txBody>
          <a:bodyPr>
            <a:normAutofit/>
          </a:bodyPr>
          <a:lstStyle/>
          <a:p>
            <a:pPr algn="ctr"/>
            <a:r>
              <a:rPr lang="it-IT" sz="44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Fattori disuguaglianti tra paesi</a:t>
            </a:r>
            <a:endParaRPr lang="it-IT" sz="44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Indietro o precedente 8">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Avanti o successivo 9">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Pagina iniziale 6">
            <a:hlinkClick r:id="rId2"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255510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Grafico 11"/>
          <p:cNvGraphicFramePr/>
          <p:nvPr>
            <p:extLst>
              <p:ext uri="{D42A27DB-BD31-4B8C-83A1-F6EECF244321}">
                <p14:modId xmlns:p14="http://schemas.microsoft.com/office/powerpoint/2010/main" val="3858686383"/>
              </p:ext>
            </p:extLst>
          </p:nvPr>
        </p:nvGraphicFramePr>
        <p:xfrm>
          <a:off x="37315"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CasellaDiTesto 1"/>
          <p:cNvSpPr txBox="1"/>
          <p:nvPr/>
        </p:nvSpPr>
        <p:spPr>
          <a:xfrm>
            <a:off x="414686" y="5824555"/>
            <a:ext cx="8206799" cy="830997"/>
          </a:xfrm>
          <a:prstGeom prst="rect">
            <a:avLst/>
          </a:prstGeom>
          <a:noFill/>
          <a:ln>
            <a:solidFill>
              <a:schemeClr val="accent1"/>
            </a:solidFill>
          </a:ln>
        </p:spPr>
        <p:txBody>
          <a:bodyPr wrap="square" rtlCol="0">
            <a:spAutoFit/>
          </a:bodyPr>
          <a:lstStyle/>
          <a:p>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Massima velocita in strade urbane: 60 km/h</a:t>
            </a:r>
          </a:p>
          <a:p>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Limite di alcool nel sangue nella normale popolazione: 0,05 g/dl</a:t>
            </a:r>
          </a:p>
        </p:txBody>
      </p:sp>
      <p:sp>
        <p:nvSpPr>
          <p:cNvPr id="7" name="Pagina iniziale 6">
            <a:hlinkClick r:id="rId3" action="ppaction://hlinksldjump" highlightClick="1"/>
          </p:cNvPr>
          <p:cNvSpPr/>
          <p:nvPr/>
        </p:nvSpPr>
        <p:spPr>
          <a:xfrm>
            <a:off x="9710057" y="6240053"/>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8" name="Indietro o precedente 7">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Avanti o successivo 8">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380343" cy="2380343"/>
          </a:xfrm>
          <a:prstGeom prst="rect">
            <a:avLst/>
          </a:prstGeom>
        </p:spPr>
      </p:pic>
    </p:spTree>
    <p:extLst>
      <p:ext uri="{BB962C8B-B14F-4D97-AF65-F5344CB8AC3E}">
        <p14:creationId xmlns:p14="http://schemas.microsoft.com/office/powerpoint/2010/main" val="5657884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Grafico 35"/>
          <p:cNvGraphicFramePr/>
          <p:nvPr>
            <p:extLst>
              <p:ext uri="{D42A27DB-BD31-4B8C-83A1-F6EECF244321}">
                <p14:modId xmlns:p14="http://schemas.microsoft.com/office/powerpoint/2010/main" val="794684732"/>
              </p:ext>
            </p:extLst>
          </p:nvPr>
        </p:nvGraphicFramePr>
        <p:xfrm>
          <a:off x="0" y="-94129"/>
          <a:ext cx="12192000" cy="6952129"/>
        </p:xfrm>
        <a:graphic>
          <a:graphicData uri="http://schemas.openxmlformats.org/drawingml/2006/chart">
            <c:chart xmlns:c="http://schemas.openxmlformats.org/drawingml/2006/chart" xmlns:r="http://schemas.openxmlformats.org/officeDocument/2006/relationships" r:id="rId2"/>
          </a:graphicData>
        </a:graphic>
      </p:graphicFrame>
      <p:sp>
        <p:nvSpPr>
          <p:cNvPr id="7" name="Indietro o precedente 6">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Avanti o successivo 7">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Pagina iniziale 8">
            <a:hlinkClick r:id="rId3"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29620143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l="46" t="5194" r="-46" b="50917"/>
          <a:stretch/>
        </p:blipFill>
        <p:spPr>
          <a:xfrm>
            <a:off x="0" y="0"/>
            <a:ext cx="12192000" cy="6858000"/>
          </a:xfrm>
          <a:prstGeom prst="rect">
            <a:avLst/>
          </a:prstGeom>
        </p:spPr>
      </p:pic>
      <p:sp>
        <p:nvSpPr>
          <p:cNvPr id="2" name="Titolo 1"/>
          <p:cNvSpPr>
            <a:spLocks noGrp="1"/>
          </p:cNvSpPr>
          <p:nvPr>
            <p:ph type="ctrTitle"/>
          </p:nvPr>
        </p:nvSpPr>
        <p:spPr>
          <a:xfrm>
            <a:off x="1708631" y="280566"/>
            <a:ext cx="8774737" cy="940018"/>
          </a:xfrm>
        </p:spPr>
        <p:txBody>
          <a:bodyPr>
            <a:noAutofit/>
          </a:bodyPr>
          <a:lstStyle/>
          <a:p>
            <a:r>
              <a:rPr lang="it-IT" sz="8800" b="1" dirty="0">
                <a:solidFill>
                  <a:srgbClr val="FF0000"/>
                </a:solidFill>
                <a:effectLst>
                  <a:outerShdw blurRad="50800" dist="38100" dir="5400000" algn="t" rotWithShape="0">
                    <a:prstClr val="black"/>
                  </a:outerShdw>
                </a:effectLst>
                <a:latin typeface="Times New Roman" panose="02020603050405020304" pitchFamily="18" charset="0"/>
                <a:cs typeface="Times New Roman" panose="02020603050405020304" pitchFamily="18" charset="0"/>
              </a:rPr>
              <a:t>Dopo quella notte</a:t>
            </a:r>
          </a:p>
        </p:txBody>
      </p:sp>
      <p:sp>
        <p:nvSpPr>
          <p:cNvPr id="5" name="Pagina iniziale 4">
            <a:hlinkClick r:id="rId3" action="ppaction://hlinksldjump" highlightClick="1"/>
          </p:cNvPr>
          <p:cNvSpPr/>
          <p:nvPr/>
        </p:nvSpPr>
        <p:spPr>
          <a:xfrm>
            <a:off x="11007768" y="4507246"/>
            <a:ext cx="786309"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6" name="Indietro o precedente 5">
            <a:hlinkClick r:id="" action="ppaction://hlinkshowjump?jump=previousslide" highlightClick="1"/>
          </p:cNvPr>
          <p:cNvSpPr/>
          <p:nvPr/>
        </p:nvSpPr>
        <p:spPr>
          <a:xfrm>
            <a:off x="10740697" y="5049386"/>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Avanti o successivo 7">
            <a:hlinkClick r:id="" action="ppaction://hlinkshowjump?jump=nextslide" highlightClick="1"/>
          </p:cNvPr>
          <p:cNvSpPr/>
          <p:nvPr/>
        </p:nvSpPr>
        <p:spPr>
          <a:xfrm>
            <a:off x="11400923" y="5049386"/>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596052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01662" y="1310633"/>
            <a:ext cx="11380788" cy="5042904"/>
          </a:xfrm>
        </p:spPr>
        <p:txBody>
          <a:bodyPr>
            <a:noAutofit/>
          </a:bodyPr>
          <a:lstStyle/>
          <a:p>
            <a:pPr defTabSz="4394200" fontAlgn="b"/>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Titolo originale: 	Dopo </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quella notte</a:t>
            </a:r>
            <a:endPar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defTabSz="4394200" fontAlgn="b"/>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Regista: 	Giovanni </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Galletta</a:t>
            </a:r>
            <a:endPar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defTabSz="4394200" fontAlgn="b"/>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Genere: 	Drammatico</a:t>
            </a:r>
            <a:endPar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defTabSz="4394200" fontAlgn="b"/>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Attori </a:t>
            </a:r>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principali: 	Antonio </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Vianelli, Francesca </a:t>
            </a:r>
            <a:r>
              <a:rPr lang="it-IT"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Ferrazzo</a:t>
            </a:r>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Andrea </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Iervolino, Lucrezia Piaggio, </a:t>
            </a:r>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Lou</a:t>
            </a:r>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Bellucci, Emanuela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Aurizi</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Maurizio Mattioli</a:t>
            </a:r>
          </a:p>
          <a:p>
            <a:pPr defTabSz="4394200" fontAlgn="b"/>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Sceneggiatura 	Giovanni </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Galletta</a:t>
            </a:r>
            <a:endPar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defTabSz="4394200" fontAlgn="b"/>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Fotografia: 	Gigi </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Martinucci</a:t>
            </a:r>
            <a:endPar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defTabSz="4394200" fontAlgn="b"/>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Musica: 	Riccardo </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della Ragione</a:t>
            </a:r>
            <a:endPar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defTabSz="4394200" fontAlgn="b"/>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di </a:t>
            </a:r>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produzione: 	9 </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Luglio 2010</a:t>
            </a:r>
            <a:endPar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defTabSz="4394200" fontAlgn="b"/>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Durata: 	01:39 </a:t>
            </a:r>
            <a:endPar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defTabSz="4394200" fontAlgn="b"/>
            <a:r>
              <a:rPr lang="it-IT"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Paese di produzione: 	Italia</a:t>
            </a:r>
            <a:endPar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itolo 1"/>
          <p:cNvSpPr txBox="1">
            <a:spLocks/>
          </p:cNvSpPr>
          <p:nvPr/>
        </p:nvSpPr>
        <p:spPr>
          <a:xfrm>
            <a:off x="275154" y="172563"/>
            <a:ext cx="7797662" cy="918633"/>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60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Informazioni</a:t>
            </a:r>
            <a:endParaRPr lang="it-IT" sz="6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Immagine 5"/>
          <p:cNvPicPr>
            <a:picLocks noChangeAspect="1"/>
          </p:cNvPicPr>
          <p:nvPr/>
        </p:nvPicPr>
        <p:blipFill rotWithShape="1">
          <a:blip r:embed="rId2" cstate="print">
            <a:extLst>
              <a:ext uri="{28A0092B-C50C-407E-A947-70E740481C1C}">
                <a14:useLocalDpi xmlns:a14="http://schemas.microsoft.com/office/drawing/2010/main" val="0"/>
              </a:ext>
            </a:extLst>
          </a:blip>
          <a:srcRect t="49444"/>
          <a:stretch/>
        </p:blipFill>
        <p:spPr>
          <a:xfrm>
            <a:off x="7801501" y="172562"/>
            <a:ext cx="4111650" cy="2276141"/>
          </a:xfrm>
          <a:prstGeom prst="rect">
            <a:avLst/>
          </a:prstGeom>
        </p:spPr>
      </p:pic>
      <p:sp>
        <p:nvSpPr>
          <p:cNvPr id="9" name="Indietro o precedente 8">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Avanti o successivo 9">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Pagina iniziale 10">
            <a:hlinkClick r:id="rId3"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855315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asellaDiTesto 5"/>
          <p:cNvSpPr txBox="1"/>
          <p:nvPr/>
        </p:nvSpPr>
        <p:spPr>
          <a:xfrm>
            <a:off x="275154" y="979468"/>
            <a:ext cx="11370314" cy="5878532"/>
          </a:xfrm>
          <a:prstGeom prst="rect">
            <a:avLst/>
          </a:prstGeom>
          <a:noFill/>
        </p:spPr>
        <p:txBody>
          <a:bodyPr wrap="square" rtlCol="0">
            <a:spAutoFit/>
          </a:bodyPr>
          <a:lstStyle/>
          <a:p>
            <a:pPr>
              <a:spcAft>
                <a:spcPts val="1200"/>
              </a:spcAft>
            </a:pPr>
            <a:r>
              <a:rPr lang="it-IT" sz="2400" dirty="0" smtClean="0"/>
              <a:t>“</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Dopo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quella </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notte</a:t>
            </a:r>
            <a:r>
              <a:rPr lang="it-IT" sz="2400" dirty="0"/>
              <a:t>”</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è un film del 2010 di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Giovanni </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Galletta e racconta le vicende di una comitiva di ragazzi che entra in crisi in seguito alla morte di Francesco (futuro sposo di Elena) </a:t>
            </a:r>
          </a:p>
          <a:p>
            <a:pPr>
              <a:spcAft>
                <a:spcPts val="1200"/>
              </a:spcAft>
            </a:pP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Infatti parla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 una compagnia fissa ed affiatata da ormai tre anni, residente a Roma e di buona famiglia: Elena e Francesco sono in procinto di sposarsi; Flavia e Roberto sono fidanzati; Virginia e Tommaso sono due single.</a:t>
            </a:r>
          </a:p>
          <a:p>
            <a:pPr>
              <a:spcAft>
                <a:spcPts val="1200"/>
              </a:spcAft>
              <a:tabLst>
                <a:tab pos="2159000" algn="l"/>
              </a:tabLst>
            </a:pP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Uno sciagurato sabato sera, all'uscita dalla discoteca, Francesco si mette alla guida nonostante </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avesse </a:t>
            </a:r>
            <a:r>
              <a:rPr lang="it-IT" sz="2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bevuto troppo</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dato che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nessuno degli amici </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è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abbastanza lucido da fermarlo, Francesco </a:t>
            </a:r>
            <a:r>
              <a:rPr lang="it-IT" sz="2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muore</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 causa di un incidente d’auto. Tutto il gruppo </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rimane sconvolto ed entra in crisi.</a:t>
            </a:r>
            <a:endPar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spcAft>
                <a:spcPts val="1200"/>
              </a:spcAft>
            </a:pP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Qualcuno deciderà di chiudersi in casa mentre altri cercheranno di fuggire, ma ognuno comunque si perderà completamente.</a:t>
            </a:r>
          </a:p>
          <a:p>
            <a:pPr>
              <a:spcAft>
                <a:spcPts val="1200"/>
              </a:spcAft>
              <a:tabLst>
                <a:tab pos="4398963" algn="l"/>
              </a:tabLst>
            </a:pP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vita riuscirà a sorprendere ognuno dei personaggi, alcuni dei quali avranno un aiuto insperato da Don Daniele, zio di Francesco, che dopo la perdita del nipote ha perso la fede</a:t>
            </a:r>
            <a:r>
              <a:rPr lang="it-IT" sz="2400" dirty="0">
                <a:latin typeface="Times New Roman" panose="02020603050405020304" pitchFamily="18" charset="0"/>
                <a:cs typeface="Times New Roman" panose="02020603050405020304" pitchFamily="18" charset="0"/>
              </a:rPr>
              <a:t>.</a:t>
            </a:r>
          </a:p>
        </p:txBody>
      </p:sp>
      <p:sp>
        <p:nvSpPr>
          <p:cNvPr id="4" name="Titolo 1"/>
          <p:cNvSpPr txBox="1">
            <a:spLocks/>
          </p:cNvSpPr>
          <p:nvPr/>
        </p:nvSpPr>
        <p:spPr>
          <a:xfrm>
            <a:off x="173554" y="116698"/>
            <a:ext cx="7797662" cy="918633"/>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60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Trama</a:t>
            </a:r>
            <a:endParaRPr lang="it-IT" sz="6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Pagina iniziale 8">
            <a:hlinkClick r:id="rId2" action="ppaction://hlinksldjump" highlightClick="1"/>
          </p:cNvPr>
          <p:cNvSpPr/>
          <p:nvPr/>
        </p:nvSpPr>
        <p:spPr>
          <a:xfrm>
            <a:off x="9620653" y="298731"/>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0" name="Indietro o precedente 9">
            <a:hlinkClick r:id="" action="ppaction://hlinkshowjump?jump=previousslide" highlightClick="1"/>
          </p:cNvPr>
          <p:cNvSpPr/>
          <p:nvPr/>
        </p:nvSpPr>
        <p:spPr>
          <a:xfrm>
            <a:off x="10626350" y="38134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Avanti o successivo 10">
            <a:hlinkClick r:id="" action="ppaction://hlinkshowjump?jump=nextslide" highlightClick="1"/>
          </p:cNvPr>
          <p:cNvSpPr/>
          <p:nvPr/>
        </p:nvSpPr>
        <p:spPr>
          <a:xfrm>
            <a:off x="11332925" y="369254"/>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09057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p:cNvSpPr>
            <a:spLocks noGrp="1"/>
          </p:cNvSpPr>
          <p:nvPr>
            <p:ph type="ctrTitle"/>
          </p:nvPr>
        </p:nvSpPr>
        <p:spPr>
          <a:xfrm>
            <a:off x="0" y="2453641"/>
            <a:ext cx="12192000" cy="1234440"/>
          </a:xfrm>
          <a:solidFill>
            <a:schemeClr val="tx1">
              <a:alpha val="27000"/>
            </a:schemeClr>
          </a:solidFill>
        </p:spPr>
        <p:txBody>
          <a:bodyPr anchor="ctr" anchorCtr="0">
            <a:normAutofit fontScale="90000"/>
          </a:bodyPr>
          <a:lstStyle/>
          <a:p>
            <a:pPr algn="ctr"/>
            <a:r>
              <a:rPr lang="it-IT" sz="88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Segnaletica stradale</a:t>
            </a:r>
            <a:endParaRPr lang="it-IT" sz="8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 name="Pagina iniziale 3">
            <a:hlinkClick r:id="rId3" action="ppaction://hlinksldjump" highlightClick="1"/>
          </p:cNvPr>
          <p:cNvSpPr/>
          <p:nvPr/>
        </p:nvSpPr>
        <p:spPr>
          <a:xfrm>
            <a:off x="9746700" y="6226947"/>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6" name="Avanti o successivo 5">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Indietro o precedente 6">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92227248"/>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p:cNvSpPr txBox="1"/>
          <p:nvPr/>
        </p:nvSpPr>
        <p:spPr>
          <a:xfrm>
            <a:off x="240083" y="918633"/>
            <a:ext cx="10505302" cy="5878532"/>
          </a:xfrm>
          <a:prstGeom prst="rect">
            <a:avLst/>
          </a:prstGeom>
          <a:noFill/>
        </p:spPr>
        <p:txBody>
          <a:bodyPr wrap="square" rtlCol="0">
            <a:spAutoFit/>
          </a:bodyPr>
          <a:lstStyle/>
          <a:p>
            <a:pPr algn="just"/>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lezione che abbiamo ricevuto dalla visione del film è stata </a:t>
            </a:r>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esemplare</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film per il tema di grande attualità </a:t>
            </a:r>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trattato,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 voluto </a:t>
            </a:r>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lasciare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 messaggio </a:t>
            </a:r>
            <a:endPar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indelebile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nelle nostre giovani </a:t>
            </a:r>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menti,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infatti, </a:t>
            </a:r>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suscitato in noi emozioni e </a:t>
            </a:r>
            <a:endPar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reazioni</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Ora abbiamo la certezza che </a:t>
            </a:r>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non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bisogna mettersi alla guida dopo </a:t>
            </a:r>
            <a:endPar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aver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bevuto perché l’alcool </a:t>
            </a:r>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ingerito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forti dosi altera il metabolismo e può </a:t>
            </a:r>
            <a:endPar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influire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sulla pressione </a:t>
            </a:r>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sanguigna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 causare forme di intossicazioni anche gravi. Inoltre, altera lo stato di vigilanza per guidare in modo sicuro perché l’alcool presente nel sangue di chi beve allunga i tempi di reazione, riduce </a:t>
            </a:r>
            <a:r>
              <a:rPr lang="it-IT" sz="23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l’acutezza </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visiva e ostacola la coordinazione motoria, la guida diventa sempre più imprecisa e si è incapaci di fronteggiare gli imprevisti. Per tutto questo può essere causa di morte sulle strade.</a:t>
            </a:r>
          </a:p>
          <a:p>
            <a:pPr algn="just"/>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film, pur avendo messo in luce un problema grave dei nostri tempi, ha suscitato in noi delle critiche. Secondo noi, infatti, era lento e non ha creato nessuna </a:t>
            </a:r>
            <a:r>
              <a:rPr lang="it-IT" sz="235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suspance</a:t>
            </a:r>
            <a:r>
              <a:rPr lang="it-IT" sz="23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 nessuna atmosfera. I dialoghi non erano intensi e anzi, a volte, poco credibili. Il film non scorreva facilmente ma ci è sembrato composto da più spezzoni tanto da essere pesante da seguire. Alcune volte la colonna sonora non ha creato la giusta atmosfera, anzi, ha dato l’impressione di essere slegata dal contesto e dall’ambientazione. </a:t>
            </a:r>
          </a:p>
        </p:txBody>
      </p:sp>
      <p:pic>
        <p:nvPicPr>
          <p:cNvPr id="10" name="Immagin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3958" y="7502"/>
            <a:ext cx="2313083" cy="2703026"/>
          </a:xfrm>
          <a:prstGeom prst="rect">
            <a:avLst/>
          </a:prstGeom>
        </p:spPr>
      </p:pic>
      <p:pic>
        <p:nvPicPr>
          <p:cNvPr id="11" name="Immagin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0508" y="225523"/>
            <a:ext cx="2304766" cy="2266983"/>
          </a:xfrm>
          <a:prstGeom prst="rect">
            <a:avLst/>
          </a:prstGeom>
        </p:spPr>
      </p:pic>
      <p:sp>
        <p:nvSpPr>
          <p:cNvPr id="6" name="Titolo 1"/>
          <p:cNvSpPr txBox="1">
            <a:spLocks/>
          </p:cNvSpPr>
          <p:nvPr/>
        </p:nvSpPr>
        <p:spPr>
          <a:xfrm>
            <a:off x="240083" y="7502"/>
            <a:ext cx="7797662" cy="918633"/>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60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Giudizio personale</a:t>
            </a:r>
            <a:endParaRPr lang="it-IT" sz="6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Pagina iniziale 7">
            <a:hlinkClick r:id="rId4" action="ppaction://hlinksldjump" highlightClick="1"/>
          </p:cNvPr>
          <p:cNvSpPr/>
          <p:nvPr/>
        </p:nvSpPr>
        <p:spPr>
          <a:xfrm>
            <a:off x="10969350" y="5731319"/>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9" name="Indietro o precedente 8">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Avanti o successivo 12">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284472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asellaDiTesto 4"/>
          <p:cNvSpPr txBox="1"/>
          <p:nvPr/>
        </p:nvSpPr>
        <p:spPr>
          <a:xfrm>
            <a:off x="0" y="710163"/>
            <a:ext cx="11771072" cy="6147837"/>
          </a:xfrm>
          <a:prstGeom prst="rect">
            <a:avLst/>
          </a:prstGeom>
          <a:noFill/>
        </p:spPr>
        <p:txBody>
          <a:bodyPr wrap="square" rtlCol="0">
            <a:spAutoFit/>
          </a:bodyPr>
          <a:lstStyle/>
          <a:p>
            <a:pPr>
              <a:spcAft>
                <a:spcPts val="1200"/>
              </a:spcAft>
            </a:pPr>
            <a:r>
              <a:rPr lang="it-IT" sz="2050" dirty="0">
                <a:solidFill>
                  <a:srgbClr val="FF3300"/>
                </a:solidFill>
                <a:latin typeface="Times New Roman" panose="02020603050405020304" pitchFamily="18" charset="0"/>
                <a:cs typeface="Times New Roman" panose="02020603050405020304" pitchFamily="18" charset="0"/>
              </a:rPr>
              <a:t>L’alto tasso di mortalità sulla strada nel quinquennio 2006/2010 è l’effetto di una precoce motorizzazione dei giovani e di una loro propensione alla </a:t>
            </a:r>
            <a:r>
              <a:rPr lang="it-IT" sz="2050" b="1" dirty="0">
                <a:solidFill>
                  <a:srgbClr val="FF3300"/>
                </a:solidFill>
                <a:latin typeface="Times New Roman" panose="02020603050405020304" pitchFamily="18" charset="0"/>
                <a:cs typeface="Times New Roman" panose="02020603050405020304" pitchFamily="18" charset="0"/>
              </a:rPr>
              <a:t>trasgressione</a:t>
            </a:r>
            <a:r>
              <a:rPr lang="it-IT" sz="2050" dirty="0">
                <a:solidFill>
                  <a:srgbClr val="FF3300"/>
                </a:solidFill>
                <a:latin typeface="Times New Roman" panose="02020603050405020304" pitchFamily="18" charset="0"/>
                <a:cs typeface="Times New Roman" panose="02020603050405020304" pitchFamily="18" charset="0"/>
              </a:rPr>
              <a:t> </a:t>
            </a:r>
            <a:r>
              <a:rPr lang="it-IT" sz="2050" dirty="0" smtClean="0">
                <a:solidFill>
                  <a:srgbClr val="FF3300"/>
                </a:solidFill>
                <a:latin typeface="Times New Roman" panose="02020603050405020304" pitchFamily="18" charset="0"/>
                <a:cs typeface="Times New Roman" panose="02020603050405020304" pitchFamily="18" charset="0"/>
              </a:rPr>
              <a:t>delle </a:t>
            </a:r>
            <a:r>
              <a:rPr lang="it-IT" sz="2050" dirty="0">
                <a:solidFill>
                  <a:srgbClr val="FF3300"/>
                </a:solidFill>
                <a:latin typeface="Times New Roman" panose="02020603050405020304" pitchFamily="18" charset="0"/>
                <a:cs typeface="Times New Roman" panose="02020603050405020304" pitchFamily="18" charset="0"/>
              </a:rPr>
              <a:t>regole sociali tra cui quelle della </a:t>
            </a:r>
            <a:r>
              <a:rPr lang="it-IT" sz="2050" dirty="0" smtClean="0">
                <a:solidFill>
                  <a:srgbClr val="FF3300"/>
                </a:solidFill>
                <a:latin typeface="Times New Roman" panose="02020603050405020304" pitchFamily="18" charset="0"/>
                <a:cs typeface="Times New Roman" panose="02020603050405020304" pitchFamily="18" charset="0"/>
              </a:rPr>
              <a:t>strada.</a:t>
            </a:r>
            <a:endParaRPr lang="it-IT" sz="2050" dirty="0">
              <a:solidFill>
                <a:srgbClr val="FF3300"/>
              </a:solidFill>
              <a:latin typeface="Times New Roman" panose="02020603050405020304" pitchFamily="18" charset="0"/>
              <a:cs typeface="Times New Roman" panose="02020603050405020304" pitchFamily="18" charset="0"/>
            </a:endParaRPr>
          </a:p>
          <a:p>
            <a:pPr>
              <a:spcAft>
                <a:spcPts val="600"/>
              </a:spcAft>
            </a:pP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L’alto tasso di mortalità sulla strada tra il 2006 e il 2010 dei giovani è dovuta a una loro trasgressione delle regole sociali tra </a:t>
            </a: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cui anche quelle stradali, </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soprattutto quando si trovano in compagnia come il </a:t>
            </a:r>
            <a:r>
              <a:rPr lang="it-IT" sz="205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Sabato</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sera, quando si concedono qualche </a:t>
            </a:r>
            <a:r>
              <a:rPr lang="it-IT" sz="205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alcolico</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 più.</a:t>
            </a:r>
          </a:p>
          <a:p>
            <a:pPr>
              <a:spcAft>
                <a:spcPts val="600"/>
              </a:spcAft>
            </a:pP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secondo luogo, anche se u</a:t>
            </a: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 </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 è sobria, in </a:t>
            </a:r>
            <a:r>
              <a:rPr lang="it-IT" sz="205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cattiva compagnia </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può anche essere spinta a trasgredire i limiti di </a:t>
            </a: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velocità in strade cittadine che il limite è </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 50 </a:t>
            </a: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km/h.</a:t>
            </a:r>
            <a:endPar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spcAft>
                <a:spcPts val="600"/>
              </a:spcAft>
            </a:pP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D’altra parte, </a:t>
            </a:r>
            <a:r>
              <a:rPr lang="it-IT" sz="205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non </a:t>
            </a:r>
            <a:r>
              <a:rPr lang="it-IT" sz="2050"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rispettano </a:t>
            </a: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non solo </a:t>
            </a:r>
            <a:r>
              <a:rPr lang="it-IT" sz="205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segnali stradali</a:t>
            </a:r>
            <a:r>
              <a:rPr lang="it-IT" sz="205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come lo stop o dare la precedenza, ma anche la segnaletica orizzontale come le linee continue nelle curve e nei </a:t>
            </a: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dossi.</a:t>
            </a:r>
            <a:endPar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spcAft>
                <a:spcPts val="600"/>
              </a:spcAft>
            </a:pP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Infine, i giovani che prendono la patente AM a 14 anni non dovrebbero: bere alcool; non mettere il casco; portare il secondo </a:t>
            </a: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passeggero, salvo </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dopo aver compiuto 18 </a:t>
            </a: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anni, </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 in pratica bevono e non indossano il </a:t>
            </a: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casco e portano anche il passeggero.</a:t>
            </a:r>
            <a:endPar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spcAft>
                <a:spcPts val="600"/>
              </a:spcAft>
            </a:pP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Tuttavia, ci sono alcune persone </a:t>
            </a:r>
            <a:r>
              <a:rPr lang="it-IT" sz="205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rispettose delle regole</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che a prescindere dalla compagnia né bevono alcool né portano altre persone, e soprattutto mettono il casco, ma la cosa brutta è che di queste persone non se </a:t>
            </a: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a:t>
            </a:r>
          </a:p>
          <a:p>
            <a:pPr>
              <a:spcAft>
                <a:spcPts val="600"/>
              </a:spcAft>
            </a:pP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trovano </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tante in giro, infatti quasi tutti i giovani trasgrediscono queste norme che sono state imposte </a:t>
            </a: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dallo</a:t>
            </a:r>
          </a:p>
          <a:p>
            <a:pPr>
              <a:spcAft>
                <a:spcPts val="600"/>
              </a:spcAft>
            </a:pPr>
            <a:r>
              <a:rPr lang="it-IT" sz="205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stato</a:t>
            </a:r>
            <a:r>
              <a:rPr lang="it-IT" sz="205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spcAft>
                <a:spcPts val="600"/>
              </a:spcAft>
            </a:pPr>
            <a:r>
              <a:rPr lang="it-IT" sz="2050" u="sng" dirty="0">
                <a:effectLst>
                  <a:outerShdw blurRad="38100" dist="38100" dir="2700000" algn="tl">
                    <a:srgbClr val="000000">
                      <a:alpha val="43137"/>
                    </a:srgbClr>
                  </a:outerShdw>
                </a:effectLst>
                <a:uFill>
                  <a:solidFill>
                    <a:srgbClr val="FF0000"/>
                  </a:solidFill>
                </a:uFill>
                <a:latin typeface="Times New Roman" panose="02020603050405020304" pitchFamily="18" charset="0"/>
                <a:cs typeface="Times New Roman" panose="02020603050405020304" pitchFamily="18" charset="0"/>
              </a:rPr>
              <a:t>Quindi non dipende dall’età, ma dalla maturità. Perché un 15enne può essere più maturo di un 20enne. </a:t>
            </a:r>
          </a:p>
        </p:txBody>
      </p:sp>
      <p:sp>
        <p:nvSpPr>
          <p:cNvPr id="6" name="Titolo 1"/>
          <p:cNvSpPr>
            <a:spLocks noGrp="1"/>
          </p:cNvSpPr>
          <p:nvPr>
            <p:ph type="title"/>
          </p:nvPr>
        </p:nvSpPr>
        <p:spPr>
          <a:xfrm>
            <a:off x="275154" y="-159657"/>
            <a:ext cx="7797662" cy="918633"/>
          </a:xfrm>
        </p:spPr>
        <p:txBody>
          <a:bodyPr anchor="b" anchorCtr="0"/>
          <a:lstStyle/>
          <a:p>
            <a:r>
              <a:rPr lang="it-IT" sz="60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Testo argomentativo</a:t>
            </a:r>
            <a:endParaRPr lang="it-IT" sz="6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Pagina iniziale 6">
            <a:hlinkClick r:id="rId2" action="ppaction://hlinksldjump" highlightClick="1"/>
          </p:cNvPr>
          <p:cNvSpPr/>
          <p:nvPr/>
        </p:nvSpPr>
        <p:spPr>
          <a:xfrm>
            <a:off x="11224644" y="5710104"/>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9" name="Indietro o precedente 8">
            <a:hlinkClick r:id="" action="ppaction://hlinkshowjump?jump=previousslide" highlightClick="1"/>
          </p:cNvPr>
          <p:cNvSpPr/>
          <p:nvPr/>
        </p:nvSpPr>
        <p:spPr>
          <a:xfrm>
            <a:off x="10828210"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Avanti o successivo 9">
            <a:hlinkClick r:id="" action="ppaction://hlinkshowjump?jump=nextslide" highlightClick="1"/>
          </p:cNvPr>
          <p:cNvSpPr/>
          <p:nvPr/>
        </p:nvSpPr>
        <p:spPr>
          <a:xfrm>
            <a:off x="11447164"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134185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r>
              <a:rPr lang="it-IT" smtClean="0"/>
              <a:t>I.T.E. De Fazio</a:t>
            </a:r>
            <a:endParaRPr lang="it-IT" dirty="0"/>
          </a:p>
        </p:txBody>
      </p:sp>
      <p:sp>
        <p:nvSpPr>
          <p:cNvPr id="5" name="Segnaposto numero diapositiva 4"/>
          <p:cNvSpPr>
            <a:spLocks noGrp="1"/>
          </p:cNvSpPr>
          <p:nvPr>
            <p:ph type="sldNum" sz="quarter" idx="12"/>
          </p:nvPr>
        </p:nvSpPr>
        <p:spPr/>
        <p:txBody>
          <a:bodyPr/>
          <a:lstStyle/>
          <a:p>
            <a:fld id="{A0317101-EFD5-4D00-915F-07E689A5920E}" type="slidenum">
              <a:rPr lang="it-IT" smtClean="0"/>
              <a:pPr/>
              <a:t>42</a:t>
            </a:fld>
            <a:endParaRPr lang="it-IT" dirty="0"/>
          </a:p>
        </p:txBody>
      </p:sp>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ttangolo arrotondato 6"/>
          <p:cNvSpPr/>
          <p:nvPr/>
        </p:nvSpPr>
        <p:spPr>
          <a:xfrm>
            <a:off x="2195115" y="295729"/>
            <a:ext cx="8533955" cy="9715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solidFill>
                  <a:srgbClr val="FF0000"/>
                </a:solidFill>
              </a:rPr>
              <a:t>Sécurité </a:t>
            </a:r>
            <a:r>
              <a:rPr lang="fr-FR" sz="4800" dirty="0" smtClean="0">
                <a:solidFill>
                  <a:srgbClr val="FF0000"/>
                </a:solidFill>
              </a:rPr>
              <a:t>routière en France</a:t>
            </a:r>
            <a:endParaRPr lang="fr-FR" sz="3600" dirty="0" smtClean="0">
              <a:solidFill>
                <a:srgbClr val="FF0000"/>
              </a:solidFill>
            </a:endParaRPr>
          </a:p>
        </p:txBody>
      </p:sp>
      <p:sp>
        <p:nvSpPr>
          <p:cNvPr id="8" name="Pagina iniziale 7">
            <a:hlinkClick r:id="rId3" action="ppaction://hlinksldjump" highlightClick="1"/>
          </p:cNvPr>
          <p:cNvSpPr/>
          <p:nvPr/>
        </p:nvSpPr>
        <p:spPr>
          <a:xfrm>
            <a:off x="9775813" y="6211874"/>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0" name="Avanti o successivo 9">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Indietro o precedente 10">
            <a:hlinkClick r:id="" action="ppaction://hlinkshowjump?jump=previousslide" highlightClick="1"/>
          </p:cNvPr>
          <p:cNvSpPr/>
          <p:nvPr/>
        </p:nvSpPr>
        <p:spPr>
          <a:xfrm>
            <a:off x="10761112"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30068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77372" y="0"/>
            <a:ext cx="5744585" cy="1030593"/>
          </a:xfrm>
        </p:spPr>
        <p:txBody>
          <a:bodyPr/>
          <a:lstStyle/>
          <a:p>
            <a:r>
              <a:rPr lang="fr-FR"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Sécurité routière</a:t>
            </a:r>
            <a:endPar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1335" y="3441451"/>
            <a:ext cx="4672517" cy="2870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egnaposto contenuto 2"/>
          <p:cNvSpPr>
            <a:spLocks noGrp="1"/>
          </p:cNvSpPr>
          <p:nvPr>
            <p:ph idx="1"/>
          </p:nvPr>
        </p:nvSpPr>
        <p:spPr>
          <a:xfrm>
            <a:off x="377372" y="976965"/>
            <a:ext cx="8915400" cy="3058005"/>
          </a:xfrm>
        </p:spPr>
        <p:txBody>
          <a:bodyPr>
            <a:noAutofit/>
          </a:bodyPr>
          <a:lstStyle/>
          <a:p>
            <a:pPr marL="0" indent="0" algn="just">
              <a:buNone/>
            </a:pP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Sécurité routière en </a:t>
            </a:r>
            <a:r>
              <a:rPr lang="fr-FR" sz="3200" b="1" dirty="0">
                <a:solidFill>
                  <a:schemeClr val="bg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a:t>
            </a:r>
            <a:r>
              <a:rPr lang="fr-F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t>
            </a:r>
            <a:r>
              <a:rPr lang="fr-FR"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ce</a:t>
            </a: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correspond à un enjeu majeur de </a:t>
            </a:r>
            <a:r>
              <a:rPr lang="fr-F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santé publique </a:t>
            </a: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de </a:t>
            </a:r>
            <a:r>
              <a:rPr lang="fr-F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protection des personnes</a:t>
            </a: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L'année la plus </a:t>
            </a:r>
            <a:r>
              <a:rPr lang="fr-FR"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meurtière</a:t>
            </a: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est 1972 avec </a:t>
            </a:r>
            <a:r>
              <a:rPr lang="fr-FR"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beaucoup de décès</a:t>
            </a: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La politique française instaurés par le gouvernement visent à inciter </a:t>
            </a:r>
            <a:r>
              <a:rPr lang="fr-FR"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conducteurs </a:t>
            </a: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à respecter le </a:t>
            </a:r>
            <a:r>
              <a:rPr lang="fr-FR" sz="32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Code de la route</a:t>
            </a: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0" indent="0" algn="just">
              <a:buNone/>
            </a:pPr>
            <a:endParaRPr lang="fr-FR"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CasellaDiTesto 8"/>
          <p:cNvSpPr txBox="1"/>
          <p:nvPr/>
        </p:nvSpPr>
        <p:spPr>
          <a:xfrm>
            <a:off x="377372" y="4742469"/>
            <a:ext cx="6763657" cy="1569660"/>
          </a:xfrm>
          <a:prstGeom prst="rect">
            <a:avLst/>
          </a:prstGeom>
          <a:noFill/>
        </p:spPr>
        <p:txBody>
          <a:bodyPr wrap="square" rtlCol="0">
            <a:spAutoFit/>
          </a:bodyPr>
          <a:lstStyle/>
          <a:p>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principales causes d'accidents sont: l'</a:t>
            </a:r>
            <a:r>
              <a:rPr lang="fr-F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alcool</a:t>
            </a: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la </a:t>
            </a:r>
            <a:r>
              <a:rPr lang="fr-F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haute vitesse</a:t>
            </a: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la </a:t>
            </a:r>
            <a:r>
              <a:rPr lang="fr-FR" sz="32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fatigue</a:t>
            </a: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le </a:t>
            </a:r>
            <a:r>
              <a:rPr lang="fr-F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téléphone</a:t>
            </a:r>
            <a:r>
              <a:rPr lang="fr-F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et </a:t>
            </a:r>
            <a:r>
              <a:rPr lang="fr-F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drogue</a:t>
            </a:r>
            <a:r>
              <a:rPr lang="fr-FR"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Pagina iniziale 9">
            <a:hlinkClick r:id="rId4" action="ppaction://hlinksldjump" highlightClick="1"/>
          </p:cNvPr>
          <p:cNvSpPr/>
          <p:nvPr/>
        </p:nvSpPr>
        <p:spPr>
          <a:xfrm>
            <a:off x="9779694" y="6226947"/>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1" name="Indietro o precedente 10">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Avanti o successivo 11">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55317328"/>
      </p:ext>
    </p:extLst>
  </p:cSld>
  <p:clrMapOvr>
    <a:masterClrMapping/>
  </p:clrMapOvr>
  <p:transition spd="slow">
    <p:cov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10355" y="166910"/>
            <a:ext cx="8911687" cy="1280890"/>
          </a:xfrm>
        </p:spPr>
        <p:txBody>
          <a:bodyPr>
            <a:normAutofit/>
          </a:bodyPr>
          <a:lstStyle/>
          <a:p>
            <a:pPr algn="ctr"/>
            <a:r>
              <a:rPr lang="fr-FR" sz="66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Fatigue</a:t>
            </a:r>
            <a:endParaRPr lang="fr-FR" sz="66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p:cNvSpPr>
            <a:spLocks noGrp="1"/>
          </p:cNvSpPr>
          <p:nvPr>
            <p:ph idx="1"/>
          </p:nvPr>
        </p:nvSpPr>
        <p:spPr>
          <a:xfrm>
            <a:off x="324983" y="1368245"/>
            <a:ext cx="8915400" cy="4708071"/>
          </a:xfrm>
        </p:spPr>
        <p:txBody>
          <a:bodyPr>
            <a:noAutofit/>
          </a:bodyPr>
          <a:lstStyle/>
          <a:p>
            <a:pPr marL="0" indent="0">
              <a:buNone/>
            </a:pPr>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danger est réel : un accident mortel sur trois sur autoroute est associé à la somnolence.</a:t>
            </a:r>
          </a:p>
          <a:p>
            <a:pPr marL="0" indent="0" algn="ctr">
              <a:buNone/>
            </a:pPr>
            <a:r>
              <a:rPr lang="fr-FR"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 confondez pas fatigue et somnolence:</a:t>
            </a:r>
          </a:p>
          <a:p>
            <a:pPr>
              <a:buFont typeface="Wingdings 3" panose="05040102010807070707" pitchFamily="18" charset="2"/>
              <a:buChar char=""/>
            </a:pPr>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a:t>
            </a:r>
            <a:r>
              <a:rPr lang="fr-FR" sz="280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28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fatigue</a:t>
            </a:r>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c’est la difficulté à rester </a:t>
            </a:r>
            <a:r>
              <a:rPr lang="fr-FR"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concentré</a:t>
            </a:r>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buFont typeface="Wingdings 3" panose="05040102010807070707" pitchFamily="18" charset="2"/>
              <a:buChar char=""/>
            </a:pPr>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a:t>
            </a:r>
            <a:r>
              <a:rPr lang="fr-FR" sz="28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somnolence</a:t>
            </a:r>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c’est la difficulté à rester </a:t>
            </a:r>
            <a:r>
              <a:rPr lang="fr-FR"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éveillé</a:t>
            </a:r>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0" indent="0" algn="ctr">
              <a:buNone/>
            </a:pPr>
            <a:r>
              <a:rPr lang="fr-FR"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pratiques à bannir sont:</a:t>
            </a:r>
          </a:p>
          <a:p>
            <a:pPr>
              <a:buFont typeface="Wingdings 3" panose="05040102010807070707" pitchFamily="18" charset="2"/>
              <a:buChar char=""/>
            </a:pPr>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Une conduite prolongée sans aucune pause;</a:t>
            </a:r>
          </a:p>
          <a:p>
            <a:pPr>
              <a:buFont typeface="Wingdings 3" panose="05040102010807070707" pitchFamily="18" charset="2"/>
              <a:buChar char=""/>
            </a:pPr>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Prendre la route lorsqu’on manque de sommeil;</a:t>
            </a:r>
          </a:p>
          <a:p>
            <a:pPr>
              <a:buFont typeface="Wingdings 3" panose="05040102010807070707" pitchFamily="18" charset="2"/>
              <a:buChar char=""/>
            </a:pPr>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Conduire au-dessus des limitations de vitesse.</a:t>
            </a:r>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l="4532" r="9355"/>
          <a:stretch/>
        </p:blipFill>
        <p:spPr>
          <a:xfrm>
            <a:off x="8606862" y="1875210"/>
            <a:ext cx="3378200" cy="1847071"/>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9255" y="3917109"/>
            <a:ext cx="3965807" cy="2238762"/>
          </a:xfrm>
          <a:prstGeom prst="rect">
            <a:avLst/>
          </a:prstGeom>
        </p:spPr>
      </p:pic>
      <p:sp>
        <p:nvSpPr>
          <p:cNvPr id="8" name="Pagina iniziale 7">
            <a:hlinkClick r:id="rId4" action="ppaction://hlinksldjump" highlightClick="1"/>
          </p:cNvPr>
          <p:cNvSpPr/>
          <p:nvPr/>
        </p:nvSpPr>
        <p:spPr>
          <a:xfrm>
            <a:off x="9775813" y="623797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9" name="Indietro o precedente 8">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Avanti o successivo 9">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6043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88353" y="245206"/>
            <a:ext cx="8911687" cy="802748"/>
          </a:xfrm>
        </p:spPr>
        <p:txBody>
          <a:bodyPr/>
          <a:lstStyle/>
          <a:p>
            <a:r>
              <a:rPr lang="fr-FR" sz="48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N'oubliez pas!</a:t>
            </a:r>
            <a:endParaRPr lang="fr-FR"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747" y="1398413"/>
            <a:ext cx="1565464" cy="1565464"/>
          </a:xfrm>
          <a:prstGeom prst="rect">
            <a:avLst/>
          </a:prstGeom>
        </p:spPr>
      </p:pic>
      <p:pic>
        <p:nvPicPr>
          <p:cNvPr id="7" name="Immagin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47" y="3032354"/>
            <a:ext cx="1565463" cy="1565463"/>
          </a:xfrm>
          <a:prstGeom prst="rect">
            <a:avLst/>
          </a:prstGeom>
        </p:spPr>
      </p:pic>
      <p:pic>
        <p:nvPicPr>
          <p:cNvPr id="8" name="Immagin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747" y="4666294"/>
            <a:ext cx="1565464" cy="1565463"/>
          </a:xfrm>
          <a:prstGeom prst="rect">
            <a:avLst/>
          </a:prstGeom>
        </p:spPr>
      </p:pic>
      <p:sp>
        <p:nvSpPr>
          <p:cNvPr id="9" name="CasellaDiTesto 8"/>
          <p:cNvSpPr txBox="1"/>
          <p:nvPr/>
        </p:nvSpPr>
        <p:spPr>
          <a:xfrm>
            <a:off x="3077421" y="1787873"/>
            <a:ext cx="7163438" cy="1077218"/>
          </a:xfrm>
          <a:prstGeom prst="rect">
            <a:avLst/>
          </a:prstGeom>
          <a:noFill/>
        </p:spPr>
        <p:txBody>
          <a:bodyPr wrap="square" rtlCol="0">
            <a:spAutoFit/>
          </a:bodyPr>
          <a:lstStyle/>
          <a:p>
            <a:pPr marL="214278" indent="-214278">
              <a:buClr>
                <a:schemeClr val="accent1"/>
              </a:buClr>
              <a:buFont typeface="Wingdings 3" panose="05040102010807070707" pitchFamily="18" charset="2"/>
              <a:buChar char=""/>
            </a:pPr>
            <a:r>
              <a:rPr lang="fr-FR"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17 heures de veille active équivalent à 0,5g d’alcool dans le sang.</a:t>
            </a:r>
            <a:endParaRPr lang="it-IT"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CasellaDiTesto 9"/>
          <p:cNvSpPr txBox="1"/>
          <p:nvPr/>
        </p:nvSpPr>
        <p:spPr>
          <a:xfrm>
            <a:off x="3077421" y="3130239"/>
            <a:ext cx="7163437" cy="1077218"/>
          </a:xfrm>
          <a:prstGeom prst="rect">
            <a:avLst/>
          </a:prstGeom>
          <a:noFill/>
        </p:spPr>
        <p:txBody>
          <a:bodyPr wrap="square" rtlCol="0">
            <a:spAutoFit/>
          </a:bodyPr>
          <a:lstStyle/>
          <a:p>
            <a:pPr marL="214278" indent="-214278">
              <a:buClr>
                <a:schemeClr val="accent1"/>
              </a:buClr>
              <a:buFont typeface="Wingdings 3" panose="05040102010807070707" pitchFamily="18" charset="2"/>
              <a:buChar char=""/>
            </a:pPr>
            <a:r>
              <a:rPr lang="fr-FR"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risque d’avoir un accident est 8 fois plus important lorsqu’on est somnolent.</a:t>
            </a:r>
            <a:endParaRPr lang="it-IT"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CasellaDiTesto 10"/>
          <p:cNvSpPr txBox="1"/>
          <p:nvPr/>
        </p:nvSpPr>
        <p:spPr>
          <a:xfrm>
            <a:off x="3077420" y="4830541"/>
            <a:ext cx="7548930" cy="1077218"/>
          </a:xfrm>
          <a:prstGeom prst="rect">
            <a:avLst/>
          </a:prstGeom>
          <a:noFill/>
        </p:spPr>
        <p:txBody>
          <a:bodyPr wrap="square" rtlCol="0">
            <a:spAutoFit/>
          </a:bodyPr>
          <a:lstStyle/>
          <a:p>
            <a:pPr marL="214278" indent="-214278">
              <a:buClr>
                <a:schemeClr val="accent1"/>
              </a:buClr>
              <a:buFont typeface="Wingdings 3" panose="05040102010807070707" pitchFamily="18" charset="2"/>
              <a:buChar char=""/>
            </a:pPr>
            <a:r>
              <a:rPr lang="fr-FR"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On ne peut pas lutter contre la somnolence au volant!</a:t>
            </a:r>
            <a:endParaRPr lang="it-IT"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Pagina iniziale 11">
            <a:hlinkClick r:id="rId5" action="ppaction://hlinksldjump" highlightClick="1"/>
          </p:cNvPr>
          <p:cNvSpPr/>
          <p:nvPr/>
        </p:nvSpPr>
        <p:spPr>
          <a:xfrm>
            <a:off x="9775813" y="6231757"/>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5" name="Indietro o precedente 14">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Avanti o successivo 15">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48754283"/>
      </p:ext>
    </p:extLst>
  </p:cSld>
  <p:clrMapOvr>
    <a:masterClrMapping/>
  </p:clrMapOvr>
  <p:transition spd="slow">
    <p:wheel spokes="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44255" y="167777"/>
            <a:ext cx="10858499" cy="1400530"/>
          </a:xfrm>
        </p:spPr>
        <p:txBody>
          <a:bodyPr>
            <a:normAutofit fontScale="90000"/>
          </a:bodyPr>
          <a:lstStyle/>
          <a:p>
            <a:r>
              <a:rPr lang="fr-FR" sz="36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Comparaison des panneaux de signalisation routière entre la France et l'Italie</a:t>
            </a:r>
            <a:r>
              <a:rPr lang="fr-FR" dirty="0"/>
              <a:t/>
            </a:r>
            <a:br>
              <a:rPr lang="fr-FR" dirty="0"/>
            </a:br>
            <a:endParaRPr lang="it-IT" dirty="0"/>
          </a:p>
        </p:txBody>
      </p:sp>
      <p:sp>
        <p:nvSpPr>
          <p:cNvPr id="3" name="Segnaposto testo 2"/>
          <p:cNvSpPr>
            <a:spLocks noGrp="1"/>
          </p:cNvSpPr>
          <p:nvPr>
            <p:ph type="body" idx="1"/>
          </p:nvPr>
        </p:nvSpPr>
        <p:spPr>
          <a:xfrm>
            <a:off x="1807239" y="1752732"/>
            <a:ext cx="8915399" cy="576262"/>
          </a:xfrm>
        </p:spPr>
        <p:txBody>
          <a:bodyPr anchor="ctr" anchorCtr="1"/>
          <a:lstStyle/>
          <a:p>
            <a:pPr algn="ctr"/>
            <a:r>
              <a:rPr lang="fr-FR" sz="2800" dirty="0">
                <a:solidFill>
                  <a:srgbClr val="C00000"/>
                </a:solidFill>
                <a:latin typeface="Times New Roman" panose="02020603050405020304" pitchFamily="18" charset="0"/>
                <a:cs typeface="Times New Roman" panose="02020603050405020304" pitchFamily="18" charset="0"/>
              </a:rPr>
              <a:t>L</a:t>
            </a:r>
            <a:r>
              <a:rPr lang="fr-FR" sz="2800" dirty="0" smtClean="0">
                <a:solidFill>
                  <a:srgbClr val="C00000"/>
                </a:solidFill>
                <a:latin typeface="Times New Roman" panose="02020603050405020304" pitchFamily="18" charset="0"/>
                <a:cs typeface="Times New Roman" panose="02020603050405020304" pitchFamily="18" charset="0"/>
              </a:rPr>
              <a:t>imites des vitesses généra</a:t>
            </a:r>
            <a:r>
              <a:rPr lang="fr-FR" dirty="0" smtClean="0">
                <a:solidFill>
                  <a:srgbClr val="C00000"/>
                </a:solidFill>
              </a:rPr>
              <a:t>l</a:t>
            </a:r>
            <a:endParaRPr lang="fr-FR" dirty="0">
              <a:solidFill>
                <a:srgbClr val="C00000"/>
              </a:solidFill>
            </a:endParaRPr>
          </a:p>
        </p:txBody>
      </p:sp>
      <p:pic>
        <p:nvPicPr>
          <p:cNvPr id="9" name="Segnaposto contenuto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44255" y="1853248"/>
            <a:ext cx="2257552" cy="3352800"/>
          </a:xfrm>
          <a:prstGeom prst="rect">
            <a:avLst/>
          </a:prstGeom>
          <a:ln>
            <a:noFill/>
          </a:ln>
          <a:effectLst>
            <a:outerShdw blurRad="190500" algn="tl" rotWithShape="0">
              <a:srgbClr val="000000">
                <a:alpha val="70000"/>
              </a:srgbClr>
            </a:outerShdw>
          </a:effectLst>
        </p:spPr>
      </p:pic>
      <p:pic>
        <p:nvPicPr>
          <p:cNvPr id="10" name="Segnaposto contenuto 9"/>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9311215" y="1853248"/>
            <a:ext cx="2350143" cy="3531770"/>
          </a:xfrm>
          <a:prstGeom prst="rect">
            <a:avLst/>
          </a:prstGeom>
          <a:ln>
            <a:noFill/>
          </a:ln>
          <a:effectLst>
            <a:outerShdw blurRad="190500" algn="tl" rotWithShape="0">
              <a:srgbClr val="000000">
                <a:alpha val="70000"/>
              </a:srgbClr>
            </a:outerShdw>
          </a:effectLst>
        </p:spPr>
      </p:pic>
      <p:sp>
        <p:nvSpPr>
          <p:cNvPr id="11" name="CasellaDiTesto 10"/>
          <p:cNvSpPr txBox="1"/>
          <p:nvPr/>
        </p:nvSpPr>
        <p:spPr>
          <a:xfrm>
            <a:off x="3324965" y="4490315"/>
            <a:ext cx="5879946" cy="1384995"/>
          </a:xfrm>
          <a:prstGeom prst="rect">
            <a:avLst/>
          </a:prstGeom>
          <a:noFill/>
        </p:spPr>
        <p:txBody>
          <a:bodyPr wrap="square" rtlCol="0">
            <a:spAutoFit/>
          </a:bodyPr>
          <a:lstStyle/>
          <a:p>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Signaux relatifs à l'autoroute en France sont  </a:t>
            </a:r>
            <a:r>
              <a:rPr lang="fr-FR" sz="2800" b="1" dirty="0">
                <a:solidFill>
                  <a:srgbClr val="0033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bleu</a:t>
            </a:r>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par contre en Italie sont </a:t>
            </a:r>
            <a:r>
              <a:rPr lang="fr-FR" sz="2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verts</a:t>
            </a:r>
            <a:endParaRPr lang="it-IT" sz="2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2" name="Immagin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3108" y="2402802"/>
            <a:ext cx="848591" cy="1866900"/>
          </a:xfrm>
          <a:prstGeom prst="rect">
            <a:avLst/>
          </a:prstGeom>
        </p:spPr>
      </p:pic>
      <p:pic>
        <p:nvPicPr>
          <p:cNvPr id="13" name="Immagin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4575" y="2444857"/>
            <a:ext cx="849684" cy="1869303"/>
          </a:xfrm>
          <a:prstGeom prst="rect">
            <a:avLst/>
          </a:prstGeom>
        </p:spPr>
      </p:pic>
      <p:sp>
        <p:nvSpPr>
          <p:cNvPr id="14" name="CasellaDiTesto 13"/>
          <p:cNvSpPr txBox="1"/>
          <p:nvPr/>
        </p:nvSpPr>
        <p:spPr>
          <a:xfrm>
            <a:off x="644255" y="6050519"/>
            <a:ext cx="8919093" cy="523220"/>
          </a:xfrm>
          <a:prstGeom prst="rect">
            <a:avLst/>
          </a:prstGeom>
          <a:noFill/>
        </p:spPr>
        <p:txBody>
          <a:bodyPr wrap="square" rtlCol="0">
            <a:spAutoFit/>
          </a:bodyPr>
          <a:lstStyle/>
          <a:p>
            <a:r>
              <a:rPr lang="fr-FR"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limite de vitesse sur les autoroutes est 130 km/h</a:t>
            </a:r>
            <a:endParaRPr lang="it-IT"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5" name="Immagin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0363" y="2891120"/>
            <a:ext cx="938269" cy="938269"/>
          </a:xfrm>
          <a:prstGeom prst="rect">
            <a:avLst/>
          </a:prstGeom>
        </p:spPr>
      </p:pic>
      <p:pic>
        <p:nvPicPr>
          <p:cNvPr id="16" name="Immagin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4939" y="2413905"/>
            <a:ext cx="938269" cy="2004020"/>
          </a:xfrm>
          <a:prstGeom prst="rect">
            <a:avLst/>
          </a:prstGeom>
        </p:spPr>
      </p:pic>
      <p:sp>
        <p:nvSpPr>
          <p:cNvPr id="18" name="Pagina iniziale 17">
            <a:hlinkClick r:id="rId8" action="ppaction://hlinksldjump" highlightClick="1"/>
          </p:cNvPr>
          <p:cNvSpPr/>
          <p:nvPr/>
        </p:nvSpPr>
        <p:spPr>
          <a:xfrm>
            <a:off x="9775813" y="6226947"/>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20" name="Indietro o precedente 19">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Avanti o successivo 20">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04307142"/>
      </p:ext>
    </p:extLst>
  </p:cSld>
  <p:clrMapOvr>
    <a:masterClrMapping/>
  </p:clrMapOvr>
  <p:transition spd="slow">
    <p:strips/>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633616" y="219637"/>
            <a:ext cx="6452327" cy="818852"/>
          </a:xfrm>
        </p:spPr>
        <p:txBody>
          <a:bodyPr/>
          <a:lstStyle/>
          <a:p>
            <a:r>
              <a:rPr lang="fr-FR" sz="4400"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Panneaux d’avertissement</a:t>
            </a:r>
            <a:endParaRPr lang="fr-FR" sz="440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testo 2"/>
          <p:cNvSpPr>
            <a:spLocks noGrp="1"/>
          </p:cNvSpPr>
          <p:nvPr>
            <p:ph type="body" idx="1"/>
          </p:nvPr>
        </p:nvSpPr>
        <p:spPr>
          <a:xfrm>
            <a:off x="988564" y="1619295"/>
            <a:ext cx="4207064" cy="542547"/>
          </a:xfrm>
        </p:spPr>
        <p:txBody>
          <a:bodyPr anchor="t" anchorCtr="0"/>
          <a:lstStyle/>
          <a:p>
            <a:r>
              <a:rPr lang="fr-FR"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Panneaux de Cédez-le-passage</a:t>
            </a:r>
            <a:endParaRPr lang="fr-FR"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Segnaposto contenuto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052449" y="2513798"/>
            <a:ext cx="1384040" cy="1219748"/>
          </a:xfrm>
        </p:spPr>
      </p:pic>
      <p:pic>
        <p:nvPicPr>
          <p:cNvPr id="10" name="Segnaposto contenuto 9"/>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3225003" y="2513798"/>
            <a:ext cx="1378030" cy="1515011"/>
          </a:xfrm>
        </p:spPr>
      </p:pic>
      <p:sp>
        <p:nvSpPr>
          <p:cNvPr id="11" name="CasellaDiTesto 10"/>
          <p:cNvSpPr txBox="1"/>
          <p:nvPr/>
        </p:nvSpPr>
        <p:spPr>
          <a:xfrm>
            <a:off x="1407030" y="4041541"/>
            <a:ext cx="872756" cy="400110"/>
          </a:xfrm>
          <a:prstGeom prst="rect">
            <a:avLst/>
          </a:prstGeom>
          <a:noFill/>
        </p:spPr>
        <p:txBody>
          <a:bodyPr wrap="square" rtlCol="0">
            <a:spAutoFit/>
          </a:bodyPr>
          <a:lstStyle/>
          <a:p>
            <a:r>
              <a:rPr lang="fr-FR" sz="2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Italien</a:t>
            </a:r>
            <a:endParaRPr lang="fr-FR"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CasellaDiTesto 11"/>
          <p:cNvSpPr txBox="1"/>
          <p:nvPr/>
        </p:nvSpPr>
        <p:spPr>
          <a:xfrm>
            <a:off x="3396749" y="4041541"/>
            <a:ext cx="1173187" cy="400110"/>
          </a:xfrm>
          <a:prstGeom prst="rect">
            <a:avLst/>
          </a:prstGeom>
          <a:noFill/>
        </p:spPr>
        <p:txBody>
          <a:bodyPr wrap="square" rtlCol="0">
            <a:spAutoFit/>
          </a:bodyPr>
          <a:lstStyle/>
          <a:p>
            <a:r>
              <a:rPr lang="fr-FR" sz="2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Français</a:t>
            </a:r>
            <a:endParaRPr lang="fr-FR"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CasellaDiTesto 17"/>
          <p:cNvSpPr txBox="1"/>
          <p:nvPr/>
        </p:nvSpPr>
        <p:spPr>
          <a:xfrm>
            <a:off x="6471774" y="1659735"/>
            <a:ext cx="2435437" cy="461665"/>
          </a:xfrm>
          <a:prstGeom prst="rect">
            <a:avLst/>
          </a:prstGeom>
          <a:noFill/>
        </p:spPr>
        <p:txBody>
          <a:bodyPr wrap="square" rtlCol="0">
            <a:spAutoFit/>
          </a:bodyPr>
          <a:lstStyle>
            <a:defPPr>
              <a:defRPr lang="it-IT"/>
            </a:defPPr>
            <a:lvl1pPr>
              <a:defRPr sz="2400">
                <a:solidFill>
                  <a:schemeClr val="tx1">
                    <a:lumMod val="75000"/>
                    <a:lumOff val="25000"/>
                  </a:schemeClr>
                </a:solidFill>
              </a:defRPr>
            </a:lvl1pPr>
          </a:lstStyle>
          <a:p>
            <a:r>
              <a:rPr lang="fr-FR"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Panneaux de Feux</a:t>
            </a:r>
            <a:endParaRPr lang="fr-FR"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9" name="Immagin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8063" y="2461741"/>
            <a:ext cx="1444550" cy="1271805"/>
          </a:xfrm>
          <a:prstGeom prst="rect">
            <a:avLst/>
          </a:prstGeom>
        </p:spPr>
      </p:pic>
      <p:pic>
        <p:nvPicPr>
          <p:cNvPr id="20" name="Immagin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6665" y="2461741"/>
            <a:ext cx="1432561" cy="1262509"/>
          </a:xfrm>
          <a:prstGeom prst="rect">
            <a:avLst/>
          </a:prstGeom>
        </p:spPr>
      </p:pic>
      <p:sp>
        <p:nvSpPr>
          <p:cNvPr id="21" name="CasellaDiTesto 20"/>
          <p:cNvSpPr txBox="1"/>
          <p:nvPr/>
        </p:nvSpPr>
        <p:spPr>
          <a:xfrm>
            <a:off x="8132212" y="3879603"/>
            <a:ext cx="872756" cy="400110"/>
          </a:xfrm>
          <a:prstGeom prst="rect">
            <a:avLst/>
          </a:prstGeom>
          <a:noFill/>
        </p:spPr>
        <p:txBody>
          <a:bodyPr wrap="square" rtlCol="0">
            <a:spAutoFit/>
          </a:bodyPr>
          <a:lstStyle/>
          <a:p>
            <a:r>
              <a:rPr lang="fr-FR" sz="2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Italien</a:t>
            </a:r>
            <a:endParaRPr lang="fr-FR"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CasellaDiTesto 22"/>
          <p:cNvSpPr txBox="1"/>
          <p:nvPr/>
        </p:nvSpPr>
        <p:spPr>
          <a:xfrm>
            <a:off x="6123277" y="3879620"/>
            <a:ext cx="1118980" cy="400110"/>
          </a:xfrm>
          <a:prstGeom prst="rect">
            <a:avLst/>
          </a:prstGeom>
          <a:noFill/>
        </p:spPr>
        <p:txBody>
          <a:bodyPr wrap="square" rtlCol="0">
            <a:spAutoFit/>
          </a:bodyPr>
          <a:lstStyle/>
          <a:p>
            <a:r>
              <a:rPr lang="fr-FR" sz="2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Français</a:t>
            </a:r>
            <a:endParaRPr lang="fr-FR"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4" name="Segnaposto testo 2"/>
          <p:cNvSpPr>
            <a:spLocks noGrp="1"/>
          </p:cNvSpPr>
          <p:nvPr>
            <p:ph type="body" idx="1"/>
          </p:nvPr>
        </p:nvSpPr>
        <p:spPr>
          <a:xfrm>
            <a:off x="116366" y="5105919"/>
            <a:ext cx="4125951" cy="873347"/>
          </a:xfrm>
        </p:spPr>
        <p:txBody>
          <a:bodyPr anchor="t" anchorCtr="0"/>
          <a:lstStyle/>
          <a:p>
            <a:r>
              <a:rPr lang="fr-FR" sz="28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Panneaux d’interdiction</a:t>
            </a:r>
            <a:endParaRPr lang="fr-FR" sz="28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5" name="Immagin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25952" y="4712670"/>
            <a:ext cx="1266596" cy="1266596"/>
          </a:xfrm>
          <a:prstGeom prst="rect">
            <a:avLst/>
          </a:prstGeom>
        </p:spPr>
      </p:pic>
      <p:pic>
        <p:nvPicPr>
          <p:cNvPr id="26" name="Immagin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11110" y="4712670"/>
            <a:ext cx="1278349" cy="1278349"/>
          </a:xfrm>
          <a:prstGeom prst="rect">
            <a:avLst/>
          </a:prstGeom>
        </p:spPr>
      </p:pic>
      <p:sp>
        <p:nvSpPr>
          <p:cNvPr id="27" name="CasellaDiTesto 26"/>
          <p:cNvSpPr txBox="1"/>
          <p:nvPr/>
        </p:nvSpPr>
        <p:spPr>
          <a:xfrm>
            <a:off x="4322872" y="6175735"/>
            <a:ext cx="872756" cy="400110"/>
          </a:xfrm>
          <a:prstGeom prst="rect">
            <a:avLst/>
          </a:prstGeom>
          <a:noFill/>
        </p:spPr>
        <p:txBody>
          <a:bodyPr wrap="square" rtlCol="0">
            <a:spAutoFit/>
          </a:bodyPr>
          <a:lstStyle/>
          <a:p>
            <a:r>
              <a:rPr lang="fr-FR" sz="2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Italien</a:t>
            </a:r>
            <a:endParaRPr lang="fr-FR"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8" name="CasellaDiTesto 27"/>
          <p:cNvSpPr txBox="1"/>
          <p:nvPr/>
        </p:nvSpPr>
        <p:spPr>
          <a:xfrm>
            <a:off x="5890795" y="6177879"/>
            <a:ext cx="1118980" cy="400110"/>
          </a:xfrm>
          <a:prstGeom prst="rect">
            <a:avLst/>
          </a:prstGeom>
          <a:noFill/>
        </p:spPr>
        <p:txBody>
          <a:bodyPr wrap="square" rtlCol="0">
            <a:spAutoFit/>
          </a:bodyPr>
          <a:lstStyle/>
          <a:p>
            <a:r>
              <a:rPr lang="fr-FR" sz="2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Français</a:t>
            </a:r>
            <a:endParaRPr lang="fr-FR"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2" name="Pagina iniziale 21">
            <a:hlinkClick r:id="rId9" action="ppaction://hlinksldjump" highlightClick="1"/>
          </p:cNvPr>
          <p:cNvSpPr/>
          <p:nvPr/>
        </p:nvSpPr>
        <p:spPr>
          <a:xfrm>
            <a:off x="9775813" y="625681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31" name="Indietro o precedente 30">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Avanti o successivo 31">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725177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p:cNvSpPr>
            <a:spLocks noGrp="1"/>
          </p:cNvSpPr>
          <p:nvPr>
            <p:ph type="ctrTitle"/>
          </p:nvPr>
        </p:nvSpPr>
        <p:spPr>
          <a:xfrm>
            <a:off x="2066281" y="-320631"/>
            <a:ext cx="8041969" cy="1397725"/>
          </a:xfrm>
        </p:spPr>
        <p:txBody>
          <a:bodyPr anchor="ctr" anchorCtr="0">
            <a:normAutofit/>
          </a:bodyPr>
          <a:lstStyle/>
          <a:p>
            <a:r>
              <a:rPr lang="it-IT" sz="5400" b="1" dirty="0" smtClean="0">
                <a:ln w="0"/>
                <a:solidFill>
                  <a:srgbClr val="FF0000"/>
                </a:solidFill>
                <a:effectLst>
                  <a:reflection blurRad="6350" stA="50000" endA="300" endPos="50000" dist="29997" dir="5400000" sy="-100000" algn="bl" rotWithShape="0"/>
                </a:effectLst>
              </a:rPr>
              <a:t>DRIVING ON THE LEFT</a:t>
            </a:r>
            <a:endParaRPr lang="it-IT" sz="5400" b="1" dirty="0">
              <a:ln w="0"/>
              <a:solidFill>
                <a:srgbClr val="FF0000"/>
              </a:solidFill>
              <a:effectLst>
                <a:reflection blurRad="6350" stA="50000" endA="300" endPos="50000" dist="29997" dir="5400000" sy="-100000" algn="bl" rotWithShape="0"/>
              </a:effectLst>
            </a:endParaRPr>
          </a:p>
        </p:txBody>
      </p:sp>
      <p:sp>
        <p:nvSpPr>
          <p:cNvPr id="4" name="Pagina iniziale 3">
            <a:hlinkClick r:id="rId3" action="ppaction://hlinksldjump" highlightClick="1"/>
          </p:cNvPr>
          <p:cNvSpPr/>
          <p:nvPr/>
        </p:nvSpPr>
        <p:spPr>
          <a:xfrm>
            <a:off x="9775813" y="621485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7" name="Avanti o successivo 6">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Indietro o precedente 7">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0281470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0" y="0"/>
            <a:ext cx="12192000" cy="923330"/>
          </a:xfrm>
          <a:prstGeom prst="rect">
            <a:avLst/>
          </a:prstGeom>
          <a:noFill/>
        </p:spPr>
        <p:txBody>
          <a:bodyPr wrap="square" rtlCol="0" anchor="ctr" anchorCtr="0">
            <a:spAutoFit/>
          </a:bodyPr>
          <a:lstStyle/>
          <a:p>
            <a:pPr algn="ctr"/>
            <a:r>
              <a:rPr lang="en-GB" sz="54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Origins of </a:t>
            </a:r>
            <a:r>
              <a:rPr lang="en-GB" sz="54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left hand driving</a:t>
            </a:r>
          </a:p>
        </p:txBody>
      </p:sp>
      <p:sp>
        <p:nvSpPr>
          <p:cNvPr id="4" name="CasellaDiTesto 3"/>
          <p:cNvSpPr txBox="1"/>
          <p:nvPr/>
        </p:nvSpPr>
        <p:spPr>
          <a:xfrm>
            <a:off x="5995851" y="1184473"/>
            <a:ext cx="5643155" cy="1569660"/>
          </a:xfrm>
          <a:prstGeom prst="rect">
            <a:avLst/>
          </a:prstGeom>
          <a:noFill/>
        </p:spPr>
        <p:txBody>
          <a:bodyPr wrap="square" rtlCol="0">
            <a:spAutoFit/>
          </a:bodyPr>
          <a:lstStyle/>
          <a:p>
            <a:pPr algn="just"/>
            <a:r>
              <a:rPr lang="en-US" sz="3200" dirty="0">
                <a:solidFill>
                  <a:srgbClr val="FF0000"/>
                </a:solidFill>
                <a:latin typeface="Times New Roman" panose="02020603050405020304" pitchFamily="18" charset="0"/>
                <a:cs typeface="Times New Roman" panose="02020603050405020304" pitchFamily="18" charset="0"/>
              </a:rPr>
              <a:t>Do you know </a:t>
            </a:r>
            <a:r>
              <a:rPr lang="en-US" sz="3200" dirty="0" smtClean="0">
                <a:solidFill>
                  <a:srgbClr val="FF0000"/>
                </a:solidFill>
                <a:latin typeface="Times New Roman" panose="02020603050405020304" pitchFamily="18" charset="0"/>
                <a:cs typeface="Times New Roman" panose="02020603050405020304" pitchFamily="18" charset="0"/>
              </a:rPr>
              <a:t>why in </a:t>
            </a:r>
            <a:r>
              <a:rPr lang="en-US" sz="3200" dirty="0">
                <a:solidFill>
                  <a:srgbClr val="FF0000"/>
                </a:solidFill>
                <a:latin typeface="Times New Roman" panose="02020603050405020304" pitchFamily="18" charset="0"/>
                <a:cs typeface="Times New Roman" panose="02020603050405020304" pitchFamily="18" charset="0"/>
              </a:rPr>
              <a:t>Italy you drive on the </a:t>
            </a:r>
            <a:r>
              <a:rPr lang="en-US" sz="3200" dirty="0" smtClean="0">
                <a:solidFill>
                  <a:srgbClr val="FF0000"/>
                </a:solidFill>
                <a:latin typeface="Times New Roman" panose="02020603050405020304" pitchFamily="18" charset="0"/>
                <a:cs typeface="Times New Roman" panose="02020603050405020304" pitchFamily="18" charset="0"/>
              </a:rPr>
              <a:t>right and </a:t>
            </a:r>
            <a:r>
              <a:rPr lang="en-US" sz="3200" dirty="0">
                <a:solidFill>
                  <a:srgbClr val="FF0000"/>
                </a:solidFill>
                <a:latin typeface="Times New Roman" panose="02020603050405020304" pitchFamily="18" charset="0"/>
                <a:cs typeface="Times New Roman" panose="02020603050405020304" pitchFamily="18" charset="0"/>
              </a:rPr>
              <a:t>in England you </a:t>
            </a:r>
            <a:r>
              <a:rPr lang="en-US" sz="3200" dirty="0" smtClean="0">
                <a:solidFill>
                  <a:srgbClr val="FF0000"/>
                </a:solidFill>
                <a:latin typeface="Times New Roman" panose="02020603050405020304" pitchFamily="18" charset="0"/>
                <a:cs typeface="Times New Roman" panose="02020603050405020304" pitchFamily="18" charset="0"/>
              </a:rPr>
              <a:t>drive on the left</a:t>
            </a:r>
            <a:r>
              <a:rPr lang="en-US" sz="3200" dirty="0">
                <a:solidFill>
                  <a:srgbClr val="FF0000"/>
                </a:solidFill>
                <a:latin typeface="Times New Roman" panose="02020603050405020304" pitchFamily="18" charset="0"/>
                <a:cs typeface="Times New Roman" panose="02020603050405020304" pitchFamily="18" charset="0"/>
              </a:rPr>
              <a:t>?</a:t>
            </a:r>
          </a:p>
        </p:txBody>
      </p:sp>
      <p:sp>
        <p:nvSpPr>
          <p:cNvPr id="6" name="CasellaDiTesto 5"/>
          <p:cNvSpPr txBox="1"/>
          <p:nvPr/>
        </p:nvSpPr>
        <p:spPr>
          <a:xfrm>
            <a:off x="593765" y="3823803"/>
            <a:ext cx="5101641" cy="2554545"/>
          </a:xfrm>
          <a:prstGeom prst="rect">
            <a:avLst/>
          </a:prstGeom>
          <a:noFill/>
        </p:spPr>
        <p:txBody>
          <a:bodyPr wrap="square" rtlCol="0">
            <a:spAutoFit/>
          </a:bodyPr>
          <a:lstStyle/>
          <a:p>
            <a:pPr algn="just"/>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 you go back about two centuries, </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almost all people </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walked on the </a:t>
            </a:r>
            <a:r>
              <a:rPr lang="en-US" sz="32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left</a:t>
            </a:r>
            <a:r>
              <a:rPr lang="en-US" sz="3200" b="1"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side of the </a:t>
            </a:r>
            <a:r>
              <a:rPr lang="en-US" sz="3200"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road</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because </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 </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was well placed </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 </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the </a:t>
            </a:r>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sword</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pic>
        <p:nvPicPr>
          <p:cNvPr id="3" name="Immagin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392" y="1178943"/>
            <a:ext cx="4878385" cy="2492162"/>
          </a:xfrm>
          <a:prstGeom prst="rect">
            <a:avLst/>
          </a:prstGeom>
          <a:ln>
            <a:noFill/>
          </a:ln>
          <a:effectLst>
            <a:softEdge rad="112500"/>
          </a:effectLst>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l="13032" t="23417" r="170" b="17766"/>
          <a:stretch/>
        </p:blipFill>
        <p:spPr>
          <a:xfrm>
            <a:off x="6096000" y="2721397"/>
            <a:ext cx="5603965" cy="3510524"/>
          </a:xfrm>
          <a:prstGeom prst="rect">
            <a:avLst/>
          </a:prstGeom>
          <a:ln>
            <a:noFill/>
          </a:ln>
          <a:effectLst>
            <a:softEdge rad="112500"/>
          </a:effectLst>
        </p:spPr>
      </p:pic>
      <p:sp>
        <p:nvSpPr>
          <p:cNvPr id="10" name="Indietro o precedente 9">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Avanti o successivo 10">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Pagina iniziale 11">
            <a:hlinkClick r:id="rId4" action="ppaction://hlinksldjump" highlightClick="1"/>
          </p:cNvPr>
          <p:cNvSpPr/>
          <p:nvPr/>
        </p:nvSpPr>
        <p:spPr>
          <a:xfrm>
            <a:off x="9785205" y="6237390"/>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75776753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64514" y="144076"/>
            <a:ext cx="5056104" cy="736715"/>
          </a:xfrm>
        </p:spPr>
        <p:txBody>
          <a:bodyPr/>
          <a:lstStyle/>
          <a:p>
            <a:r>
              <a:rPr lang="it-IT" sz="4800" b="1" dirty="0" smtClean="0">
                <a:solidFill>
                  <a:srgbClr val="92D050"/>
                </a:solidFill>
                <a:latin typeface="Times New Roman" panose="02020603050405020304" pitchFamily="18" charset="0"/>
                <a:cs typeface="Times New Roman" panose="02020603050405020304" pitchFamily="18" charset="0"/>
              </a:rPr>
              <a:t>Segnali stradali</a:t>
            </a:r>
            <a:endParaRPr lang="it-IT" sz="4800" b="1" dirty="0">
              <a:solidFill>
                <a:srgbClr val="92D050"/>
              </a:solidFill>
              <a:latin typeface="Times New Roman" panose="02020603050405020304" pitchFamily="18" charset="0"/>
              <a:cs typeface="Times New Roman" panose="02020603050405020304" pitchFamily="18" charset="0"/>
            </a:endParaRPr>
          </a:p>
        </p:txBody>
      </p:sp>
      <p:sp>
        <p:nvSpPr>
          <p:cNvPr id="3" name="Segnaposto contenuto 2"/>
          <p:cNvSpPr>
            <a:spLocks noGrp="1"/>
          </p:cNvSpPr>
          <p:nvPr>
            <p:ph idx="1"/>
          </p:nvPr>
        </p:nvSpPr>
        <p:spPr>
          <a:xfrm>
            <a:off x="273922" y="1342413"/>
            <a:ext cx="6078059" cy="1609653"/>
          </a:xfrm>
        </p:spPr>
        <p:txBody>
          <a:bodyPr>
            <a:normAutofit fontScale="25000" lnSpcReduction="20000"/>
          </a:bodyPr>
          <a:lstStyle/>
          <a:p>
            <a:pPr marL="0" indent="0" algn="just">
              <a:buNone/>
            </a:pPr>
            <a:r>
              <a:rPr lang="it-IT" sz="11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segnaletica stradale è considerata a livello internazionale uno dei più diffusi sistemi di </a:t>
            </a:r>
            <a:r>
              <a:rPr lang="it-IT" sz="11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Messaggio Ideografico</a:t>
            </a:r>
          </a:p>
          <a:p>
            <a:pPr marL="0" indent="0" algn="just">
              <a:buNone/>
            </a:pPr>
            <a:r>
              <a:rPr lang="it-IT" sz="11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segnali sono rivolti a tutti gli utenti della strada e devono essere </a:t>
            </a:r>
            <a:r>
              <a:rPr lang="it-IT" sz="11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ben visibili</a:t>
            </a:r>
          </a:p>
          <a:p>
            <a:pPr marL="0" indent="0">
              <a:buNone/>
            </a:pPr>
            <a:endParaRPr lang="it-IT" dirty="0"/>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76187">
            <a:off x="7957630" y="399636"/>
            <a:ext cx="3903822" cy="2912852"/>
          </a:xfrm>
          <a:prstGeom prst="rect">
            <a:avLst/>
          </a:prstGeom>
          <a:ln>
            <a:noFill/>
          </a:ln>
          <a:effectLst>
            <a:outerShdw blurRad="292100" dist="139700" dir="2700000" algn="tl" rotWithShape="0">
              <a:srgbClr val="333333">
                <a:alpha val="65000"/>
              </a:srgbClr>
            </a:outerShdw>
          </a:effectLst>
        </p:spPr>
      </p:pic>
      <p:sp>
        <p:nvSpPr>
          <p:cNvPr id="5" name="CasellaDiTesto 4"/>
          <p:cNvSpPr txBox="1"/>
          <p:nvPr/>
        </p:nvSpPr>
        <p:spPr>
          <a:xfrm>
            <a:off x="264514" y="3511093"/>
            <a:ext cx="5005056" cy="584775"/>
          </a:xfrm>
          <a:prstGeom prst="rect">
            <a:avLst/>
          </a:prstGeom>
          <a:noFill/>
        </p:spPr>
        <p:txBody>
          <a:bodyPr wrap="square" rtlCol="0">
            <a:spAutoFit/>
          </a:bodyPr>
          <a:lstStyle/>
          <a:p>
            <a:r>
              <a:rPr lang="it-IT" sz="3200" b="1" dirty="0">
                <a:solidFill>
                  <a:srgbClr val="92D050"/>
                </a:solidFill>
                <a:latin typeface="Times New Roman" panose="02020603050405020304" pitchFamily="18" charset="0"/>
                <a:cs typeface="Times New Roman" panose="02020603050405020304" pitchFamily="18" charset="0"/>
              </a:rPr>
              <a:t>I</a:t>
            </a:r>
            <a:r>
              <a:rPr lang="it-IT" sz="3200" b="1" dirty="0" smtClean="0">
                <a:solidFill>
                  <a:srgbClr val="92D050"/>
                </a:solidFill>
                <a:latin typeface="Times New Roman" panose="02020603050405020304" pitchFamily="18" charset="0"/>
                <a:cs typeface="Times New Roman" panose="02020603050405020304" pitchFamily="18" charset="0"/>
              </a:rPr>
              <a:t> segnali sono suddivisi in:</a:t>
            </a:r>
          </a:p>
        </p:txBody>
      </p:sp>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1325" y="4133809"/>
            <a:ext cx="1750903" cy="2039887"/>
          </a:xfrm>
          <a:prstGeom prst="rect">
            <a:avLst/>
          </a:prstGeom>
        </p:spPr>
      </p:pic>
      <p:pic>
        <p:nvPicPr>
          <p:cNvPr id="7" name="Immagin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4595" y="4458150"/>
            <a:ext cx="2339169" cy="1744117"/>
          </a:xfrm>
          <a:prstGeom prst="rect">
            <a:avLst/>
          </a:prstGeom>
        </p:spPr>
      </p:pic>
      <p:pic>
        <p:nvPicPr>
          <p:cNvPr id="8" name="Immagin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9543" y="4133809"/>
            <a:ext cx="1656415" cy="2068458"/>
          </a:xfrm>
          <a:prstGeom prst="rect">
            <a:avLst/>
          </a:prstGeom>
        </p:spPr>
      </p:pic>
      <p:pic>
        <p:nvPicPr>
          <p:cNvPr id="9" name="Immagin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196" y="4458150"/>
            <a:ext cx="1744117" cy="1744117"/>
          </a:xfrm>
          <a:prstGeom prst="rect">
            <a:avLst/>
          </a:prstGeom>
        </p:spPr>
      </p:pic>
      <p:sp>
        <p:nvSpPr>
          <p:cNvPr id="10" name="CasellaDiTesto 9"/>
          <p:cNvSpPr txBox="1"/>
          <p:nvPr/>
        </p:nvSpPr>
        <p:spPr>
          <a:xfrm>
            <a:off x="88211" y="6316188"/>
            <a:ext cx="1804981" cy="369332"/>
          </a:xfrm>
          <a:prstGeom prst="rect">
            <a:avLst/>
          </a:prstGeom>
          <a:noFill/>
        </p:spPr>
        <p:txBody>
          <a:bodyPr wrap="none" rtlCol="0">
            <a:spAutoFit/>
          </a:bodyPr>
          <a:lstStyle/>
          <a:p>
            <a:r>
              <a:rPr lang="it-IT" b="1" dirty="0" smtClean="0">
                <a:latin typeface="Times New Roman" panose="02020603050405020304" pitchFamily="18" charset="0"/>
                <a:cs typeface="Times New Roman" panose="02020603050405020304" pitchFamily="18" charset="0"/>
              </a:rPr>
              <a:t>Segnali</a:t>
            </a:r>
            <a:r>
              <a:rPr lang="it-IT" b="1" dirty="0" smtClean="0"/>
              <a:t> </a:t>
            </a:r>
            <a:r>
              <a:rPr lang="it-IT" b="1" dirty="0" smtClean="0">
                <a:latin typeface="Times New Roman" panose="02020603050405020304" pitchFamily="18" charset="0"/>
                <a:cs typeface="Times New Roman" panose="02020603050405020304" pitchFamily="18" charset="0"/>
              </a:rPr>
              <a:t>Verticali</a:t>
            </a:r>
            <a:endParaRPr lang="it-IT" b="1" dirty="0">
              <a:latin typeface="Times New Roman" panose="02020603050405020304" pitchFamily="18" charset="0"/>
              <a:cs typeface="Times New Roman" panose="02020603050405020304" pitchFamily="18" charset="0"/>
            </a:endParaRPr>
          </a:p>
        </p:txBody>
      </p:sp>
      <p:sp>
        <p:nvSpPr>
          <p:cNvPr id="11" name="CasellaDiTesto 10"/>
          <p:cNvSpPr txBox="1"/>
          <p:nvPr/>
        </p:nvSpPr>
        <p:spPr>
          <a:xfrm>
            <a:off x="1957075" y="6278148"/>
            <a:ext cx="2082621" cy="369332"/>
          </a:xfrm>
          <a:prstGeom prst="rect">
            <a:avLst/>
          </a:prstGeom>
          <a:noFill/>
        </p:spPr>
        <p:txBody>
          <a:bodyPr wrap="none" rtlCol="0">
            <a:spAutoFit/>
          </a:bodyPr>
          <a:lstStyle/>
          <a:p>
            <a:r>
              <a:rPr lang="it-IT" b="1" dirty="0" smtClean="0">
                <a:latin typeface="Times New Roman" panose="02020603050405020304" pitchFamily="18" charset="0"/>
                <a:cs typeface="Times New Roman" panose="02020603050405020304" pitchFamily="18" charset="0"/>
              </a:rPr>
              <a:t>Segnali</a:t>
            </a:r>
            <a:r>
              <a:rPr lang="it-IT" b="1" dirty="0" smtClean="0"/>
              <a:t> </a:t>
            </a:r>
            <a:r>
              <a:rPr lang="it-IT" b="1" dirty="0" smtClean="0">
                <a:latin typeface="Times New Roman" panose="02020603050405020304" pitchFamily="18" charset="0"/>
                <a:cs typeface="Times New Roman" panose="02020603050405020304" pitchFamily="18" charset="0"/>
              </a:rPr>
              <a:t>Orizzontali</a:t>
            </a:r>
            <a:endParaRPr lang="it-IT" b="1" dirty="0">
              <a:latin typeface="Times New Roman" panose="02020603050405020304" pitchFamily="18" charset="0"/>
              <a:cs typeface="Times New Roman" panose="02020603050405020304" pitchFamily="18" charset="0"/>
            </a:endParaRPr>
          </a:p>
        </p:txBody>
      </p:sp>
      <p:sp>
        <p:nvSpPr>
          <p:cNvPr id="12" name="CasellaDiTesto 11"/>
          <p:cNvSpPr txBox="1"/>
          <p:nvPr/>
        </p:nvSpPr>
        <p:spPr>
          <a:xfrm>
            <a:off x="4419832" y="6316188"/>
            <a:ext cx="1875835" cy="369332"/>
          </a:xfrm>
          <a:prstGeom prst="rect">
            <a:avLst/>
          </a:prstGeom>
          <a:noFill/>
        </p:spPr>
        <p:txBody>
          <a:bodyPr wrap="none" rtlCol="0">
            <a:spAutoFit/>
          </a:bodyPr>
          <a:lstStyle/>
          <a:p>
            <a:r>
              <a:rPr lang="it-IT" b="1" dirty="0" smtClean="0">
                <a:latin typeface="Times New Roman" panose="02020603050405020304" pitchFamily="18" charset="0"/>
                <a:cs typeface="Times New Roman" panose="02020603050405020304" pitchFamily="18" charset="0"/>
              </a:rPr>
              <a:t>Segnali</a:t>
            </a:r>
            <a:r>
              <a:rPr lang="it-IT" b="1" dirty="0" smtClean="0"/>
              <a:t> </a:t>
            </a:r>
            <a:r>
              <a:rPr lang="it-IT" b="1" dirty="0" smtClean="0">
                <a:latin typeface="Times New Roman" panose="02020603050405020304" pitchFamily="18" charset="0"/>
                <a:cs typeface="Times New Roman" panose="02020603050405020304" pitchFamily="18" charset="0"/>
              </a:rPr>
              <a:t>luminosi</a:t>
            </a:r>
            <a:endParaRPr lang="it-IT" b="1" dirty="0">
              <a:latin typeface="Times New Roman" panose="02020603050405020304" pitchFamily="18" charset="0"/>
              <a:cs typeface="Times New Roman" panose="02020603050405020304" pitchFamily="18" charset="0"/>
            </a:endParaRPr>
          </a:p>
        </p:txBody>
      </p:sp>
      <p:sp>
        <p:nvSpPr>
          <p:cNvPr id="13" name="CasellaDiTesto 12"/>
          <p:cNvSpPr txBox="1"/>
          <p:nvPr/>
        </p:nvSpPr>
        <p:spPr>
          <a:xfrm>
            <a:off x="6451722" y="6177688"/>
            <a:ext cx="2370585" cy="646331"/>
          </a:xfrm>
          <a:prstGeom prst="rect">
            <a:avLst/>
          </a:prstGeom>
          <a:noFill/>
        </p:spPr>
        <p:txBody>
          <a:bodyPr wrap="square" rtlCol="0">
            <a:spAutoFit/>
          </a:bodyPr>
          <a:lstStyle/>
          <a:p>
            <a:r>
              <a:rPr lang="it-IT" b="1" dirty="0" smtClean="0">
                <a:latin typeface="Times New Roman" panose="02020603050405020304" pitchFamily="18" charset="0"/>
                <a:cs typeface="Times New Roman" panose="02020603050405020304" pitchFamily="18" charset="0"/>
              </a:rPr>
              <a:t>Segnali Complementari</a:t>
            </a:r>
            <a:endParaRPr lang="it-IT" b="1" dirty="0">
              <a:latin typeface="Times New Roman" panose="02020603050405020304" pitchFamily="18" charset="0"/>
              <a:cs typeface="Times New Roman" panose="02020603050405020304" pitchFamily="18" charset="0"/>
            </a:endParaRPr>
          </a:p>
        </p:txBody>
      </p:sp>
      <p:pic>
        <p:nvPicPr>
          <p:cNvPr id="14" name="Immagin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51816" y="4166985"/>
            <a:ext cx="2047875" cy="2019300"/>
          </a:xfrm>
          <a:prstGeom prst="rect">
            <a:avLst/>
          </a:prstGeom>
        </p:spPr>
      </p:pic>
      <p:sp>
        <p:nvSpPr>
          <p:cNvPr id="15" name="CasellaDiTesto 14"/>
          <p:cNvSpPr txBox="1"/>
          <p:nvPr/>
        </p:nvSpPr>
        <p:spPr>
          <a:xfrm>
            <a:off x="8374800" y="6211669"/>
            <a:ext cx="2504229" cy="646331"/>
          </a:xfrm>
          <a:prstGeom prst="rect">
            <a:avLst/>
          </a:prstGeom>
          <a:noFill/>
        </p:spPr>
        <p:txBody>
          <a:bodyPr wrap="square" rtlCol="0">
            <a:spAutoFit/>
          </a:bodyPr>
          <a:lstStyle/>
          <a:p>
            <a:r>
              <a:rPr lang="it-IT" b="1" dirty="0" smtClean="0">
                <a:latin typeface="Times New Roman" panose="02020603050405020304" pitchFamily="18" charset="0"/>
                <a:cs typeface="Times New Roman" panose="02020603050405020304" pitchFamily="18" charset="0"/>
              </a:rPr>
              <a:t>Segnalazioni degli agenti del traffico</a:t>
            </a:r>
            <a:endParaRPr lang="it-IT" b="1" dirty="0">
              <a:latin typeface="Times New Roman" panose="02020603050405020304" pitchFamily="18" charset="0"/>
              <a:cs typeface="Times New Roman" panose="02020603050405020304" pitchFamily="18" charset="0"/>
            </a:endParaRPr>
          </a:p>
        </p:txBody>
      </p:sp>
      <p:sp>
        <p:nvSpPr>
          <p:cNvPr id="18" name="Indietro o precedente 17">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Pagina iniziale 19">
            <a:hlinkClick r:id="rId8" action="ppaction://hlinksldjump" highlightClick="1"/>
          </p:cNvPr>
          <p:cNvSpPr/>
          <p:nvPr/>
        </p:nvSpPr>
        <p:spPr>
          <a:xfrm>
            <a:off x="10985156" y="5779443"/>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21" name="Avanti o successivo 20">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46539560"/>
      </p:ext>
    </p:extLst>
  </p:cSld>
  <p:clrMapOvr>
    <a:masterClrMapping/>
  </p:clrMapOvr>
  <p:transition spd="slow">
    <p:wheel spokes="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0" y="-71992"/>
            <a:ext cx="12192000" cy="923330"/>
          </a:xfrm>
          <a:prstGeom prst="rect">
            <a:avLst/>
          </a:prstGeom>
          <a:noFill/>
        </p:spPr>
        <p:txBody>
          <a:bodyPr wrap="square" rtlCol="0" anchor="ctr" anchorCtr="0">
            <a:spAutoFit/>
          </a:bodyPr>
          <a:lstStyle/>
          <a:p>
            <a:pPr algn="ctr"/>
            <a:r>
              <a:rPr lang="en-GB" sz="54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Origins of right hand driving</a:t>
            </a:r>
            <a:endParaRPr lang="en-GB" sz="54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CasellaDiTesto 3"/>
          <p:cNvSpPr txBox="1"/>
          <p:nvPr/>
        </p:nvSpPr>
        <p:spPr>
          <a:xfrm>
            <a:off x="1491916" y="1732547"/>
            <a:ext cx="184731" cy="369332"/>
          </a:xfrm>
          <a:prstGeom prst="rect">
            <a:avLst/>
          </a:prstGeom>
          <a:noFill/>
        </p:spPr>
        <p:txBody>
          <a:bodyPr wrap="none" rtlCol="0">
            <a:spAutoFit/>
          </a:bodyPr>
          <a:lstStyle/>
          <a:p>
            <a:endParaRPr lang="it-IT" dirty="0"/>
          </a:p>
        </p:txBody>
      </p:sp>
      <p:sp>
        <p:nvSpPr>
          <p:cNvPr id="5" name="CasellaDiTesto 4"/>
          <p:cNvSpPr txBox="1"/>
          <p:nvPr/>
        </p:nvSpPr>
        <p:spPr>
          <a:xfrm>
            <a:off x="3551290" y="960921"/>
            <a:ext cx="8178553" cy="2062103"/>
          </a:xfrm>
          <a:prstGeom prst="rect">
            <a:avLst/>
          </a:prstGeom>
          <a:noFill/>
        </p:spPr>
        <p:txBody>
          <a:bodyPr wrap="square" rtlCol="0">
            <a:spAutoFit/>
          </a:bodyPr>
          <a:lstStyle/>
          <a:p>
            <a:pPr algn="just"/>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1700 </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France </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America began to </a:t>
            </a:r>
            <a:r>
              <a:rPr lang="en-US" sz="32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transport agricultural products</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on large wagons that were pulled by a horse. The driver sat to left of the last horse for flog others better</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9797" y="2923337"/>
            <a:ext cx="4154363" cy="3291515"/>
          </a:xfrm>
          <a:prstGeom prst="rect">
            <a:avLst/>
          </a:prstGeom>
          <a:ln>
            <a:noFill/>
          </a:ln>
          <a:effectLst>
            <a:softEdge rad="112500"/>
          </a:effectLst>
        </p:spPr>
      </p:pic>
      <p:sp>
        <p:nvSpPr>
          <p:cNvPr id="7" name="CasellaDiTesto 6"/>
          <p:cNvSpPr txBox="1"/>
          <p:nvPr/>
        </p:nvSpPr>
        <p:spPr>
          <a:xfrm>
            <a:off x="362284" y="3854541"/>
            <a:ext cx="7049503" cy="2831544"/>
          </a:xfrm>
          <a:prstGeom prst="rect">
            <a:avLst/>
          </a:prstGeom>
          <a:noFill/>
        </p:spPr>
        <p:txBody>
          <a:bodyPr wrap="square" rtlCol="0">
            <a:spAutoFit/>
          </a:bodyPr>
          <a:lstStyle/>
          <a:p>
            <a:pPr algn="just">
              <a:spcBef>
                <a:spcPts val="600"/>
              </a:spcBef>
            </a:pP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1789 the French Revolution gave strong support to this </a:t>
            </a:r>
            <a:r>
              <a:rPr lang="en-US" sz="3200" b="1"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rule</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 1794 a law was introduced in </a:t>
            </a:r>
            <a:r>
              <a:rPr lang="en-US" sz="32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a:t>
            </a:r>
            <a:r>
              <a:rPr lang="en-US" sz="3200" b="1"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
            </a:r>
            <a:r>
              <a:rPr lang="en-US"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is</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 which it was definitively established that the driver's side was right.</a:t>
            </a:r>
            <a:endParaRPr lang="it-IT"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84" y="1151227"/>
            <a:ext cx="2982696" cy="2714253"/>
          </a:xfrm>
          <a:prstGeom prst="rect">
            <a:avLst/>
          </a:prstGeom>
          <a:ln>
            <a:noFill/>
          </a:ln>
          <a:effectLst>
            <a:softEdge rad="112500"/>
          </a:effectLst>
        </p:spPr>
      </p:pic>
      <p:sp>
        <p:nvSpPr>
          <p:cNvPr id="10" name="Pagina iniziale 9">
            <a:hlinkClick r:id="rId4" action="ppaction://hlinksldjump" highlightClick="1"/>
          </p:cNvPr>
          <p:cNvSpPr/>
          <p:nvPr/>
        </p:nvSpPr>
        <p:spPr>
          <a:xfrm>
            <a:off x="9775813" y="621485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1" name="Indietro o precedente 10">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Avanti o successivo 11">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37230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79008" y="-34143"/>
            <a:ext cx="12192000" cy="923330"/>
          </a:xfrm>
          <a:prstGeom prst="rect">
            <a:avLst/>
          </a:prstGeom>
          <a:noFill/>
        </p:spPr>
        <p:txBody>
          <a:bodyPr wrap="square" rtlCol="0" anchor="ctr" anchorCtr="0">
            <a:spAutoFit/>
          </a:bodyPr>
          <a:lstStyle/>
          <a:p>
            <a:pPr algn="ctr"/>
            <a:r>
              <a:rPr lang="en-GB" sz="5400"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LHD in Italy</a:t>
            </a:r>
            <a:endParaRPr lang="en-GB" sz="540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asellaDiTesto 2"/>
          <p:cNvSpPr txBox="1"/>
          <p:nvPr/>
        </p:nvSpPr>
        <p:spPr>
          <a:xfrm>
            <a:off x="426089" y="889187"/>
            <a:ext cx="11181806" cy="2062103"/>
          </a:xfrm>
          <a:prstGeom prst="rect">
            <a:avLst/>
          </a:prstGeom>
          <a:noFill/>
        </p:spPr>
        <p:txBody>
          <a:bodyPr wrap="square" rtlCol="0">
            <a:spAutoFit/>
          </a:bodyPr>
          <a:lstStyle/>
          <a:p>
            <a:pPr algn="just">
              <a:spcBef>
                <a:spcPts val="1800"/>
              </a:spcBef>
            </a:pP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century ago a decree </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stabled </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that each province </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had </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its own highway </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code. Fourteen </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years after the </a:t>
            </a:r>
            <a:r>
              <a:rPr lang="en-US" sz="3200" b="1"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Supreme Command </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tried to bring order to the </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highway </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behavior</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 the </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Italians </a:t>
            </a:r>
            <a:r>
              <a:rPr lang="en-US" sz="32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imposed LHD in the areas of operation</a:t>
            </a:r>
            <a:r>
              <a:rPr lang="en-US" sz="3200" dirty="0" smtClean="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6539" y="2987278"/>
            <a:ext cx="6881356" cy="3329042"/>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CasellaDiTesto 4"/>
          <p:cNvSpPr txBox="1"/>
          <p:nvPr/>
        </p:nvSpPr>
        <p:spPr>
          <a:xfrm>
            <a:off x="558802" y="3376171"/>
            <a:ext cx="3553096" cy="1846659"/>
          </a:xfrm>
          <a:prstGeom prst="rect">
            <a:avLst/>
          </a:prstGeom>
          <a:noFill/>
        </p:spPr>
        <p:txBody>
          <a:bodyPr wrap="square" rtlCol="0">
            <a:spAutoFit/>
          </a:bodyPr>
          <a:lstStyle/>
          <a:p>
            <a:pPr lvl="0">
              <a:spcBef>
                <a:spcPts val="1800"/>
              </a:spcBef>
            </a:pPr>
            <a:r>
              <a:rPr lang="en-US"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a:t>
            </a:r>
            <a:r>
              <a:rPr lang="en-US"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1922 </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Mussolini </a:t>
            </a:r>
            <a:r>
              <a:rPr lang="en-US"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decided all </a:t>
            </a:r>
            <a:r>
              <a:rPr lang="en-US" sz="32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Ita</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lia</a:t>
            </a:r>
            <a:r>
              <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a:t>
            </a:r>
            <a:r>
              <a:rPr lang="en-US"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 </a:t>
            </a:r>
            <a:r>
              <a:rPr lang="en-US"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drive on the right</a:t>
            </a:r>
            <a:r>
              <a:rPr lang="en-US" sz="3200" dirty="0">
                <a:latin typeface="Times New Roman" panose="02020603050405020304" pitchFamily="18" charset="0"/>
                <a:cs typeface="Times New Roman" panose="02020603050405020304" pitchFamily="18" charset="0"/>
              </a:rPr>
              <a:t>.</a:t>
            </a:r>
            <a:endParaRPr lang="it-IT" sz="3200" dirty="0">
              <a:latin typeface="Times New Roman" panose="02020603050405020304" pitchFamily="18" charset="0"/>
              <a:cs typeface="Times New Roman" panose="02020603050405020304" pitchFamily="18" charset="0"/>
            </a:endParaRPr>
          </a:p>
          <a:p>
            <a:endParaRPr lang="it-IT" dirty="0"/>
          </a:p>
        </p:txBody>
      </p:sp>
      <p:sp>
        <p:nvSpPr>
          <p:cNvPr id="6" name="Rettangolo 5"/>
          <p:cNvSpPr/>
          <p:nvPr/>
        </p:nvSpPr>
        <p:spPr>
          <a:xfrm>
            <a:off x="3349037" y="5791517"/>
            <a:ext cx="152400" cy="152400"/>
          </a:xfrm>
          <a:prstGeom prst="rect">
            <a:avLst/>
          </a:prstGeom>
          <a:solidFill>
            <a:srgbClr val="B71C29"/>
          </a:solidFill>
          <a:ln>
            <a:solidFill>
              <a:srgbClr val="B71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p:cNvSpPr/>
          <p:nvPr/>
        </p:nvSpPr>
        <p:spPr>
          <a:xfrm>
            <a:off x="3349037" y="6131470"/>
            <a:ext cx="152400" cy="152400"/>
          </a:xfrm>
          <a:prstGeom prst="rect">
            <a:avLst/>
          </a:prstGeom>
          <a:solidFill>
            <a:srgbClr val="3133DF"/>
          </a:solidFill>
          <a:ln>
            <a:solidFill>
              <a:srgbClr val="3133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p:cNvSpPr txBox="1"/>
          <p:nvPr/>
        </p:nvSpPr>
        <p:spPr>
          <a:xfrm>
            <a:off x="3537301" y="5683051"/>
            <a:ext cx="698262" cy="369332"/>
          </a:xfrm>
          <a:prstGeom prst="rect">
            <a:avLst/>
          </a:prstGeom>
          <a:noFill/>
        </p:spPr>
        <p:txBody>
          <a:bodyPr wrap="square" rtlCol="0">
            <a:spAutoFit/>
          </a:bodyPr>
          <a:lstStyle/>
          <a:p>
            <a:r>
              <a:rPr lang="it-IT" b="1" dirty="0" smtClean="0">
                <a:solidFill>
                  <a:srgbClr val="B71C29"/>
                </a:solidFill>
              </a:rPr>
              <a:t>RHD</a:t>
            </a:r>
            <a:endParaRPr lang="it-IT" b="1" dirty="0">
              <a:solidFill>
                <a:srgbClr val="B71C29"/>
              </a:solidFill>
            </a:endParaRPr>
          </a:p>
        </p:txBody>
      </p:sp>
      <p:sp>
        <p:nvSpPr>
          <p:cNvPr id="9" name="CasellaDiTesto 8"/>
          <p:cNvSpPr txBox="1"/>
          <p:nvPr/>
        </p:nvSpPr>
        <p:spPr>
          <a:xfrm>
            <a:off x="3559646" y="6023004"/>
            <a:ext cx="698262" cy="369332"/>
          </a:xfrm>
          <a:prstGeom prst="rect">
            <a:avLst/>
          </a:prstGeom>
          <a:noFill/>
        </p:spPr>
        <p:txBody>
          <a:bodyPr wrap="square" rtlCol="0">
            <a:spAutoFit/>
          </a:bodyPr>
          <a:lstStyle/>
          <a:p>
            <a:r>
              <a:rPr lang="it-IT" b="1" dirty="0">
                <a:solidFill>
                  <a:srgbClr val="3133DF"/>
                </a:solidFill>
              </a:rPr>
              <a:t>L</a:t>
            </a:r>
            <a:r>
              <a:rPr lang="it-IT" b="1" dirty="0" smtClean="0">
                <a:solidFill>
                  <a:srgbClr val="3133DF"/>
                </a:solidFill>
              </a:rPr>
              <a:t>HD</a:t>
            </a:r>
            <a:endParaRPr lang="it-IT" b="1" dirty="0">
              <a:solidFill>
                <a:srgbClr val="3133DF"/>
              </a:solidFill>
            </a:endParaRPr>
          </a:p>
        </p:txBody>
      </p:sp>
      <p:sp>
        <p:nvSpPr>
          <p:cNvPr id="14" name="Pagina iniziale 13">
            <a:hlinkClick r:id="rId3" action="ppaction://hlinksldjump" highlightClick="1"/>
          </p:cNvPr>
          <p:cNvSpPr/>
          <p:nvPr/>
        </p:nvSpPr>
        <p:spPr>
          <a:xfrm>
            <a:off x="9775813" y="621485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5" name="Indietro o precedente 14">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Avanti o successivo 15">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763018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0" y="1132764"/>
            <a:ext cx="12192000" cy="2092881"/>
          </a:xfrm>
          <a:prstGeom prst="rect">
            <a:avLst/>
          </a:prstGeom>
          <a:noFill/>
        </p:spPr>
        <p:txBody>
          <a:bodyPr wrap="square" rtlCol="0">
            <a:spAutoFit/>
          </a:bodyPr>
          <a:lstStyle/>
          <a:p>
            <a:pPr algn="ctr"/>
            <a:r>
              <a:rPr lang="it-IT" sz="3600" dirty="0">
                <a:solidFill>
                  <a:schemeClr val="accent2">
                    <a:lumMod val="75000"/>
                  </a:schemeClr>
                </a:solidFill>
              </a:rPr>
              <a:t>LAVORO SVOLTO DAL GRUPPO </a:t>
            </a:r>
            <a:r>
              <a:rPr lang="it-IT" sz="3600" dirty="0" smtClean="0">
                <a:solidFill>
                  <a:schemeClr val="accent2">
                    <a:lumMod val="75000"/>
                  </a:schemeClr>
                </a:solidFill>
              </a:rPr>
              <a:t>MIGLIORE</a:t>
            </a:r>
          </a:p>
          <a:p>
            <a:pPr algn="ctr"/>
            <a:r>
              <a:rPr lang="it-IT" sz="3600" dirty="0" err="1" smtClean="0">
                <a:solidFill>
                  <a:schemeClr val="accent2">
                    <a:lumMod val="75000"/>
                  </a:schemeClr>
                </a:solidFill>
              </a:rPr>
              <a:t>DI</a:t>
            </a:r>
            <a:r>
              <a:rPr lang="it-IT" sz="3600" dirty="0" smtClean="0">
                <a:solidFill>
                  <a:schemeClr val="accent2">
                    <a:lumMod val="75000"/>
                  </a:schemeClr>
                </a:solidFill>
              </a:rPr>
              <a:t> </a:t>
            </a:r>
            <a:r>
              <a:rPr lang="it-IT" sz="3600" dirty="0">
                <a:solidFill>
                  <a:schemeClr val="accent2">
                    <a:lumMod val="75000"/>
                  </a:schemeClr>
                </a:solidFill>
              </a:rPr>
              <a:t>CUI FANNO PARTE:</a:t>
            </a:r>
          </a:p>
          <a:p>
            <a:pPr algn="ctr"/>
            <a:endParaRPr lang="it-IT" sz="4000" dirty="0">
              <a:solidFill>
                <a:srgbClr val="FFC000"/>
              </a:solidFill>
            </a:endParaRPr>
          </a:p>
          <a:p>
            <a:endParaRPr lang="it-IT" dirty="0"/>
          </a:p>
        </p:txBody>
      </p:sp>
      <p:sp>
        <p:nvSpPr>
          <p:cNvPr id="5" name="CasellaDiTesto 4"/>
          <p:cNvSpPr txBox="1"/>
          <p:nvPr/>
        </p:nvSpPr>
        <p:spPr>
          <a:xfrm>
            <a:off x="3975868" y="2838734"/>
            <a:ext cx="4240263" cy="3693319"/>
          </a:xfrm>
          <a:prstGeom prst="rect">
            <a:avLst/>
          </a:prstGeom>
          <a:noFill/>
        </p:spPr>
        <p:txBody>
          <a:bodyPr wrap="none" rtlCol="0">
            <a:spAutoFit/>
          </a:bodyPr>
          <a:lstStyle/>
          <a:p>
            <a:pPr algn="ctr"/>
            <a:r>
              <a:rPr lang="it-IT" sz="5400" dirty="0">
                <a:solidFill>
                  <a:schemeClr val="tx1">
                    <a:lumMod val="65000"/>
                  </a:schemeClr>
                </a:solidFill>
                <a:latin typeface="Vladimir Script" pitchFamily="66" charset="0"/>
              </a:rPr>
              <a:t>Matteo Sportelli</a:t>
            </a:r>
          </a:p>
          <a:p>
            <a:pPr algn="ctr"/>
            <a:r>
              <a:rPr lang="it-IT" sz="5400" dirty="0">
                <a:solidFill>
                  <a:srgbClr val="92D050"/>
                </a:solidFill>
                <a:latin typeface="Vladimir Script" pitchFamily="66" charset="0"/>
              </a:rPr>
              <a:t>Michele Cerra</a:t>
            </a:r>
          </a:p>
          <a:p>
            <a:pPr algn="ctr"/>
            <a:r>
              <a:rPr lang="it-IT" sz="5400" dirty="0">
                <a:solidFill>
                  <a:schemeClr val="bg2">
                    <a:lumMod val="40000"/>
                    <a:lumOff val="60000"/>
                  </a:schemeClr>
                </a:solidFill>
                <a:latin typeface="Vladimir Script" pitchFamily="66" charset="0"/>
              </a:rPr>
              <a:t>Mattia Giuliano</a:t>
            </a:r>
          </a:p>
          <a:p>
            <a:pPr algn="ctr"/>
            <a:r>
              <a:rPr lang="it-IT" sz="5400" dirty="0">
                <a:solidFill>
                  <a:srgbClr val="FFC000"/>
                </a:solidFill>
                <a:latin typeface="Vladimir Script" pitchFamily="66" charset="0"/>
              </a:rPr>
              <a:t>Giovanni Scalese</a:t>
            </a:r>
          </a:p>
          <a:p>
            <a:endParaRPr lang="it-IT" dirty="0"/>
          </a:p>
        </p:txBody>
      </p:sp>
      <p:sp>
        <p:nvSpPr>
          <p:cNvPr id="7" name="Indietro o precedente 6">
            <a:hlinkClick r:id="" action="ppaction://hlinkshowjump?jump=previousslide" highlightClick="1"/>
          </p:cNvPr>
          <p:cNvSpPr/>
          <p:nvPr/>
        </p:nvSpPr>
        <p:spPr>
          <a:xfrm>
            <a:off x="11384014" y="6292770"/>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Pagina iniziale 7">
            <a:hlinkClick r:id="rId3" action="ppaction://hlinksldjump" highlightClick="1"/>
          </p:cNvPr>
          <p:cNvSpPr/>
          <p:nvPr/>
        </p:nvSpPr>
        <p:spPr>
          <a:xfrm>
            <a:off x="10351262" y="621485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sndAc>
          <p:stSnd>
            <p:snd r:embed="rId2" name="applause.wav"/>
          </p:stSnd>
        </p:sndAc>
      </p:transition>
    </mc:Choice>
    <mc:Fallback xmlns="">
      <p:transition spd="slow">
        <p:fade/>
        <p:sndAc>
          <p:stSnd>
            <p:snd r:embed="rId4"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anim calcmode="lin" valueType="num">
                                      <p:cBhvr>
                                        <p:cTn id="8" dur="2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wipe(down)">
                                      <p:cBhvr>
                                        <p:cTn id="14" dur="580">
                                          <p:stCondLst>
                                            <p:cond delay="0"/>
                                          </p:stCondLst>
                                        </p:cTn>
                                        <p:tgtEl>
                                          <p:spTgt spid="5">
                                            <p:txEl>
                                              <p:pRg st="1" end="1"/>
                                            </p:txEl>
                                          </p:spTgt>
                                        </p:tgtEl>
                                      </p:cBhvr>
                                    </p:animEffect>
                                    <p:anim calcmode="lin" valueType="num">
                                      <p:cBhvr>
                                        <p:cTn id="15" dur="1822" tmFilter="0,0; 0.14,0.36; 0.43,0.73; 0.71,0.91; 1.0,1.0">
                                          <p:stCondLst>
                                            <p:cond delay="0"/>
                                          </p:stCondLst>
                                        </p:cTn>
                                        <p:tgtEl>
                                          <p:spTgt spid="5">
                                            <p:txEl>
                                              <p:pRg st="1" end="1"/>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xEl>
                                              <p:pRg st="1" end="1"/>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xEl>
                                              <p:pRg st="1" end="1"/>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xEl>
                                              <p:pRg st="1" end="1"/>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xEl>
                                              <p:pRg st="1" end="1"/>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xEl>
                                              <p:pRg st="1" end="1"/>
                                            </p:txEl>
                                          </p:spTgt>
                                        </p:tgtEl>
                                      </p:cBhvr>
                                      <p:to x="100000" y="60000"/>
                                    </p:animScale>
                                    <p:animScale>
                                      <p:cBhvr>
                                        <p:cTn id="21" dur="166" decel="50000">
                                          <p:stCondLst>
                                            <p:cond delay="676"/>
                                          </p:stCondLst>
                                        </p:cTn>
                                        <p:tgtEl>
                                          <p:spTgt spid="5">
                                            <p:txEl>
                                              <p:pRg st="1" end="1"/>
                                            </p:txEl>
                                          </p:spTgt>
                                        </p:tgtEl>
                                      </p:cBhvr>
                                      <p:to x="100000" y="100000"/>
                                    </p:animScale>
                                    <p:animScale>
                                      <p:cBhvr>
                                        <p:cTn id="22" dur="26">
                                          <p:stCondLst>
                                            <p:cond delay="1312"/>
                                          </p:stCondLst>
                                        </p:cTn>
                                        <p:tgtEl>
                                          <p:spTgt spid="5">
                                            <p:txEl>
                                              <p:pRg st="1" end="1"/>
                                            </p:txEl>
                                          </p:spTgt>
                                        </p:tgtEl>
                                      </p:cBhvr>
                                      <p:to x="100000" y="80000"/>
                                    </p:animScale>
                                    <p:animScale>
                                      <p:cBhvr>
                                        <p:cTn id="23" dur="166" decel="50000">
                                          <p:stCondLst>
                                            <p:cond delay="1338"/>
                                          </p:stCondLst>
                                        </p:cTn>
                                        <p:tgtEl>
                                          <p:spTgt spid="5">
                                            <p:txEl>
                                              <p:pRg st="1" end="1"/>
                                            </p:txEl>
                                          </p:spTgt>
                                        </p:tgtEl>
                                      </p:cBhvr>
                                      <p:to x="100000" y="100000"/>
                                    </p:animScale>
                                    <p:animScale>
                                      <p:cBhvr>
                                        <p:cTn id="24" dur="26">
                                          <p:stCondLst>
                                            <p:cond delay="1642"/>
                                          </p:stCondLst>
                                        </p:cTn>
                                        <p:tgtEl>
                                          <p:spTgt spid="5">
                                            <p:txEl>
                                              <p:pRg st="1" end="1"/>
                                            </p:txEl>
                                          </p:spTgt>
                                        </p:tgtEl>
                                      </p:cBhvr>
                                      <p:to x="100000" y="90000"/>
                                    </p:animScale>
                                    <p:animScale>
                                      <p:cBhvr>
                                        <p:cTn id="25" dur="166" decel="50000">
                                          <p:stCondLst>
                                            <p:cond delay="1668"/>
                                          </p:stCondLst>
                                        </p:cTn>
                                        <p:tgtEl>
                                          <p:spTgt spid="5">
                                            <p:txEl>
                                              <p:pRg st="1" end="1"/>
                                            </p:txEl>
                                          </p:spTgt>
                                        </p:tgtEl>
                                      </p:cBhvr>
                                      <p:to x="100000" y="100000"/>
                                    </p:animScale>
                                    <p:animScale>
                                      <p:cBhvr>
                                        <p:cTn id="26" dur="26">
                                          <p:stCondLst>
                                            <p:cond delay="1808"/>
                                          </p:stCondLst>
                                        </p:cTn>
                                        <p:tgtEl>
                                          <p:spTgt spid="5">
                                            <p:txEl>
                                              <p:pRg st="1" end="1"/>
                                            </p:txEl>
                                          </p:spTgt>
                                        </p:tgtEl>
                                      </p:cBhvr>
                                      <p:to x="100000" y="95000"/>
                                    </p:animScale>
                                    <p:animScale>
                                      <p:cBhvr>
                                        <p:cTn id="27" dur="166" decel="50000">
                                          <p:stCondLst>
                                            <p:cond delay="1834"/>
                                          </p:stCondLst>
                                        </p:cTn>
                                        <p:tgtEl>
                                          <p:spTgt spid="5">
                                            <p:txEl>
                                              <p:pRg st="1" end="1"/>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 calcmode="lin" valueType="num">
                                      <p:cBhvr>
                                        <p:cTn id="32"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33"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34"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35" dur="1000"/>
                                        <p:tgtEl>
                                          <p:spTgt spid="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wheel(1)">
                                      <p:cBhvr>
                                        <p:cTn id="40" dur="2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p:cNvSpPr>
            <a:spLocks noGrp="1"/>
          </p:cNvSpPr>
          <p:nvPr>
            <p:ph type="title"/>
          </p:nvPr>
        </p:nvSpPr>
        <p:spPr>
          <a:xfrm>
            <a:off x="1754725" y="2361470"/>
            <a:ext cx="8911687" cy="1280890"/>
          </a:xfrm>
        </p:spPr>
        <p:txBody>
          <a:bodyPr anchor="ctr" anchorCtr="0">
            <a:normAutofit/>
          </a:bodyPr>
          <a:lstStyle/>
          <a:p>
            <a:pPr algn="ctr"/>
            <a:r>
              <a:rPr lang="it-IT" sz="54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Costi sociali</a:t>
            </a:r>
            <a:endParaRPr lang="it-IT" sz="54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Pagina iniziale 3">
            <a:hlinkClick r:id="rId3" action="ppaction://hlinksldjump" highlightClick="1"/>
          </p:cNvPr>
          <p:cNvSpPr/>
          <p:nvPr/>
        </p:nvSpPr>
        <p:spPr>
          <a:xfrm>
            <a:off x="9746700" y="6226947"/>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6" name="Avanti o successivo 5">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Indietro o precedente 6">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3118546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443494" y="114089"/>
            <a:ext cx="3372447" cy="732250"/>
          </a:xfrm>
        </p:spPr>
        <p:txBody>
          <a:bodyPr/>
          <a:lstStyle/>
          <a:p>
            <a:r>
              <a:rPr lang="it-IT" sz="48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Costi sociali</a:t>
            </a:r>
            <a:endParaRPr lang="it-IT" sz="48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p:cNvSpPr>
            <a:spLocks noGrp="1"/>
          </p:cNvSpPr>
          <p:nvPr>
            <p:ph idx="1"/>
          </p:nvPr>
        </p:nvSpPr>
        <p:spPr>
          <a:xfrm>
            <a:off x="415779" y="844775"/>
            <a:ext cx="11427875" cy="2051858"/>
          </a:xfrm>
        </p:spPr>
        <p:txBody>
          <a:bodyPr>
            <a:noAutofit/>
          </a:bodyPr>
          <a:lstStyle/>
          <a:p>
            <a:pPr marL="0" indent="0" algn="just">
              <a:buNone/>
            </a:pP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a:t>
            </a:r>
            <a:r>
              <a:rPr lang="it-IT" sz="2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costi sociali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degli incidenti stradali costituiscono una stima del danno economico subito dalla società a causa di tali eventi. </a:t>
            </a:r>
            <a:endPar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a:buNone/>
            </a:pP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danno economico non è rappresentato da una spesa diretta sostenuta dalla società, ma è la </a:t>
            </a:r>
            <a:r>
              <a:rPr lang="it-IT" sz="2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quantificazione economica degli oneri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 gravano sulla stessa a seguito delle </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conseguenze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causate da un incidente stradale</a:t>
            </a:r>
            <a:r>
              <a:rPr lang="it-IT"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4" name="Rettangolo 3"/>
          <p:cNvSpPr/>
          <p:nvPr/>
        </p:nvSpPr>
        <p:spPr>
          <a:xfrm>
            <a:off x="426973" y="3111873"/>
            <a:ext cx="4461478" cy="769441"/>
          </a:xfrm>
          <a:prstGeom prst="rect">
            <a:avLst/>
          </a:prstGeom>
        </p:spPr>
        <p:txBody>
          <a:bodyPr wrap="none">
            <a:spAutoFit/>
          </a:bodyPr>
          <a:lstStyle/>
          <a:p>
            <a:r>
              <a:rPr lang="it-IT" sz="4400" b="1" dirty="0">
                <a:solidFill>
                  <a:srgbClr val="92D05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Incidente</a:t>
            </a:r>
            <a:r>
              <a:rPr lang="it-IT" sz="44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sz="4400" b="1" dirty="0">
                <a:solidFill>
                  <a:srgbClr val="92D05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mortale</a:t>
            </a:r>
          </a:p>
        </p:txBody>
      </p:sp>
      <p:sp>
        <p:nvSpPr>
          <p:cNvPr id="5" name="Segnaposto contenuto 2"/>
          <p:cNvSpPr txBox="1">
            <a:spLocks/>
          </p:cNvSpPr>
          <p:nvPr/>
        </p:nvSpPr>
        <p:spPr>
          <a:xfrm>
            <a:off x="426973" y="3881314"/>
            <a:ext cx="7388968" cy="76191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20000"/>
              </a:lnSpc>
              <a:buFont typeface="Wingdings 3" charset="2"/>
              <a:buNone/>
            </a:pPr>
            <a:r>
              <a:rPr lang="it-IT"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 incidente mortale si intende un incidente stradale in cui si sia verificato il </a:t>
            </a:r>
            <a:r>
              <a:rPr lang="it-IT" sz="96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decesso</a:t>
            </a:r>
            <a:r>
              <a:rPr lang="it-IT"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 una o più persone.</a:t>
            </a:r>
          </a:p>
          <a:p>
            <a:endParaRPr lang="it-IT" dirty="0"/>
          </a:p>
        </p:txBody>
      </p:sp>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3491" y="2519442"/>
            <a:ext cx="3519709" cy="2348306"/>
          </a:xfrm>
          <a:prstGeom prst="rect">
            <a:avLst/>
          </a:prstGeom>
        </p:spPr>
      </p:pic>
      <p:sp>
        <p:nvSpPr>
          <p:cNvPr id="7" name="CasellaDiTesto 6"/>
          <p:cNvSpPr txBox="1"/>
          <p:nvPr/>
        </p:nvSpPr>
        <p:spPr>
          <a:xfrm>
            <a:off x="-67348159" y="673100"/>
            <a:ext cx="25839125" cy="646331"/>
          </a:xfrm>
          <a:prstGeom prst="rect">
            <a:avLst/>
          </a:prstGeom>
          <a:noFill/>
        </p:spPr>
        <p:txBody>
          <a:bodyPr wrap="none" rtlCol="0">
            <a:spAutoFit/>
          </a:bodyPr>
          <a:lstStyle/>
          <a:p>
            <a: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Costo sociale medio per incidente mortale rappresenta il danno economico subito dalla società, e derivante dall’evento incidente stradale mortale. Si tratta della quantificazione economica degli oneri principali che a diverso titolo gravano sulla società per un incidente mortale.</a:t>
            </a:r>
          </a:p>
          <a:p>
            <a:endParaRPr lang="it-IT" dirty="0"/>
          </a:p>
        </p:txBody>
      </p:sp>
      <p:sp>
        <p:nvSpPr>
          <p:cNvPr id="8" name="CasellaDiTesto 7"/>
          <p:cNvSpPr txBox="1"/>
          <p:nvPr/>
        </p:nvSpPr>
        <p:spPr>
          <a:xfrm>
            <a:off x="415778" y="4865995"/>
            <a:ext cx="11427875" cy="1846659"/>
          </a:xfrm>
          <a:prstGeom prst="rect">
            <a:avLst/>
          </a:prstGeom>
          <a:noFill/>
        </p:spPr>
        <p:txBody>
          <a:bodyPr wrap="square" rtlCol="0">
            <a:spAutoFit/>
          </a:bodyPr>
          <a:lstStyle/>
          <a:p>
            <a:pPr algn="just"/>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Costo sociale medio per incidente mortale rappresenta il danno economico subito dalla società, e derivante dall’evento incidente stradale mortale. Si tratta della quantificazione economica degli oneri principali che a diverso titolo gravano sulla società per un incidente mortale.</a:t>
            </a:r>
          </a:p>
          <a:p>
            <a:endParaRPr lang="it-IT" dirty="0"/>
          </a:p>
        </p:txBody>
      </p:sp>
      <p:sp>
        <p:nvSpPr>
          <p:cNvPr id="11" name="Pagina iniziale 10">
            <a:hlinkClick r:id="rId3" action="ppaction://hlinksldjump" highlightClick="1"/>
          </p:cNvPr>
          <p:cNvSpPr/>
          <p:nvPr/>
        </p:nvSpPr>
        <p:spPr>
          <a:xfrm>
            <a:off x="9775813" y="6226947"/>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3" name="Indietro o precedente 12">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Avanti o successivo 13">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5318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3351" y="196599"/>
            <a:ext cx="8911687" cy="705926"/>
          </a:xfrm>
        </p:spPr>
        <p:txBody>
          <a:bodyPr/>
          <a:lstStyle/>
          <a:p>
            <a:r>
              <a:rPr lang="it-IT" sz="4400" b="1"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Incidente grave</a:t>
            </a:r>
            <a:endParaRPr lang="it-IT" sz="44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p:cNvSpPr>
            <a:spLocks noGrp="1"/>
          </p:cNvSpPr>
          <p:nvPr>
            <p:ph idx="1"/>
          </p:nvPr>
        </p:nvSpPr>
        <p:spPr>
          <a:xfrm>
            <a:off x="389638" y="902525"/>
            <a:ext cx="11279848" cy="965860"/>
          </a:xfrm>
        </p:spPr>
        <p:txBody>
          <a:bodyPr>
            <a:noAutofit/>
          </a:bodyPr>
          <a:lstStyle/>
          <a:p>
            <a:pPr marL="0" indent="0" algn="just">
              <a:buNone/>
            </a:pP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livello europeo, non è stata ancora adottata una definizione di </a:t>
            </a:r>
            <a:r>
              <a:rPr lang="it-IT" sz="2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ferito grave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comune per tutti gli </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 </a:t>
            </a:r>
            <a:r>
              <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membri. Ogni Stato ha adottato una propria </a:t>
            </a:r>
            <a:r>
              <a:rPr lang="it-IT"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definizione.</a:t>
            </a:r>
            <a:endParaRPr lang="it-IT"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Tabella 3"/>
          <p:cNvGraphicFramePr>
            <a:graphicFrameLocks noGrp="1"/>
          </p:cNvGraphicFramePr>
          <p:nvPr>
            <p:extLst>
              <p:ext uri="{D42A27DB-BD31-4B8C-83A1-F6EECF244321}">
                <p14:modId xmlns:p14="http://schemas.microsoft.com/office/powerpoint/2010/main" val="99684142"/>
              </p:ext>
            </p:extLst>
          </p:nvPr>
        </p:nvGraphicFramePr>
        <p:xfrm>
          <a:off x="389638" y="1749697"/>
          <a:ext cx="10113262" cy="2750150"/>
        </p:xfrm>
        <a:graphic>
          <a:graphicData uri="http://schemas.openxmlformats.org/drawingml/2006/table">
            <a:tbl>
              <a:tblPr firstRow="1" bandRow="1">
                <a:tableStyleId>{5C22544A-7EE6-4342-B048-85BDC9FD1C3A}</a:tableStyleId>
              </a:tblPr>
              <a:tblGrid>
                <a:gridCol w="4117347"/>
                <a:gridCol w="5995915"/>
              </a:tblGrid>
              <a:tr h="327487">
                <a:tc>
                  <a:txBody>
                    <a:bodyPr/>
                    <a:lstStyle/>
                    <a:p>
                      <a:r>
                        <a:rPr lang="it-IT" sz="1600" dirty="0" smtClean="0"/>
                        <a:t>Stato membro</a:t>
                      </a:r>
                      <a:endParaRPr lang="it-IT" sz="1600" dirty="0"/>
                    </a:p>
                  </a:txBody>
                  <a:tcPr/>
                </a:tc>
                <a:tc>
                  <a:txBody>
                    <a:bodyPr/>
                    <a:lstStyle/>
                    <a:p>
                      <a:r>
                        <a:rPr lang="it-IT" sz="1600" dirty="0" smtClean="0"/>
                        <a:t>Definizione adottata</a:t>
                      </a:r>
                      <a:endParaRPr lang="it-IT" sz="1600" dirty="0"/>
                    </a:p>
                  </a:txBody>
                  <a:tcPr/>
                </a:tc>
              </a:tr>
              <a:tr h="334613">
                <a:tc>
                  <a:txBody>
                    <a:bodyPr/>
                    <a:lstStyle/>
                    <a:p>
                      <a:r>
                        <a:rPr lang="it-IT" sz="1600" dirty="0" smtClean="0"/>
                        <a:t>Francia</a:t>
                      </a:r>
                    </a:p>
                  </a:txBody>
                  <a:tcPr/>
                </a:tc>
                <a:tc>
                  <a:txBody>
                    <a:bodyPr/>
                    <a:lstStyle/>
                    <a:p>
                      <a:r>
                        <a:rPr lang="it-IT" sz="1600" dirty="0" smtClean="0"/>
                        <a:t>Ricoverato</a:t>
                      </a:r>
                      <a:r>
                        <a:rPr lang="it-IT" sz="1600" baseline="0" dirty="0" smtClean="0"/>
                        <a:t> per</a:t>
                      </a:r>
                      <a:r>
                        <a:rPr lang="it-IT" sz="1600" dirty="0" smtClean="0"/>
                        <a:t> almeno per 6 giorni</a:t>
                      </a:r>
                      <a:endParaRPr lang="it-IT" sz="1600" dirty="0"/>
                    </a:p>
                  </a:txBody>
                  <a:tcPr/>
                </a:tc>
              </a:tr>
              <a:tr h="334613">
                <a:tc>
                  <a:txBody>
                    <a:bodyPr/>
                    <a:lstStyle/>
                    <a:p>
                      <a:r>
                        <a:rPr lang="it-IT" sz="1600" dirty="0" smtClean="0"/>
                        <a:t>Belgio, Germania, Spagna, Grecia,</a:t>
                      </a:r>
                      <a:r>
                        <a:rPr lang="it-IT" sz="1600" baseline="0" dirty="0" smtClean="0"/>
                        <a:t> </a:t>
                      </a:r>
                      <a:r>
                        <a:rPr lang="it-IT" sz="1600" dirty="0" smtClean="0"/>
                        <a:t>Lussemburgo, Portogallo</a:t>
                      </a:r>
                      <a:endParaRPr lang="it-IT" sz="1600" dirty="0"/>
                    </a:p>
                  </a:txBody>
                  <a:tcPr/>
                </a:tc>
                <a:tc>
                  <a:txBody>
                    <a:bodyPr/>
                    <a:lstStyle/>
                    <a:p>
                      <a:r>
                        <a:rPr lang="it-IT" sz="1600" dirty="0" smtClean="0"/>
                        <a:t>Ricoverato</a:t>
                      </a:r>
                      <a:r>
                        <a:rPr lang="it-IT" sz="1600" baseline="0" dirty="0" smtClean="0"/>
                        <a:t> per </a:t>
                      </a:r>
                      <a:r>
                        <a:rPr lang="it-IT" sz="1600" dirty="0" smtClean="0"/>
                        <a:t>almeno per 24 ore</a:t>
                      </a:r>
                      <a:endParaRPr lang="it-IT" sz="1600" dirty="0"/>
                    </a:p>
                  </a:txBody>
                  <a:tcPr/>
                </a:tc>
              </a:tr>
              <a:tr h="342230">
                <a:tc>
                  <a:txBody>
                    <a:bodyPr/>
                    <a:lstStyle/>
                    <a:p>
                      <a:r>
                        <a:rPr lang="it-IT" sz="1600" dirty="0" smtClean="0"/>
                        <a:t>Danimarca, Olanda</a:t>
                      </a:r>
                      <a:endParaRPr lang="it-IT" sz="1600" dirty="0"/>
                    </a:p>
                  </a:txBody>
                  <a:tcPr/>
                </a:tc>
                <a:tc>
                  <a:txBody>
                    <a:bodyPr/>
                    <a:lstStyle/>
                    <a:p>
                      <a:r>
                        <a:rPr lang="it-IT" sz="1600" dirty="0" smtClean="0"/>
                        <a:t>Ricoverato,</a:t>
                      </a:r>
                      <a:r>
                        <a:rPr lang="it-IT" sz="1600" baseline="0" dirty="0" smtClean="0"/>
                        <a:t> </a:t>
                      </a:r>
                      <a:r>
                        <a:rPr lang="it-IT" sz="1600" dirty="0" smtClean="0"/>
                        <a:t>indipendentemente dal</a:t>
                      </a:r>
                      <a:r>
                        <a:rPr lang="it-IT" sz="1600" baseline="0" dirty="0" smtClean="0"/>
                        <a:t> tempo di ricovero</a:t>
                      </a:r>
                      <a:endParaRPr lang="it-IT" sz="1600" dirty="0"/>
                    </a:p>
                  </a:txBody>
                  <a:tcPr/>
                </a:tc>
              </a:tr>
              <a:tr h="444500">
                <a:tc>
                  <a:txBody>
                    <a:bodyPr/>
                    <a:lstStyle/>
                    <a:p>
                      <a:r>
                        <a:rPr lang="it-IT" sz="1600" dirty="0" smtClean="0"/>
                        <a:t>Gran Bretagna, Irlanda</a:t>
                      </a:r>
                      <a:endParaRPr lang="it-IT" sz="1600" dirty="0"/>
                    </a:p>
                  </a:txBody>
                  <a:tcPr/>
                </a:tc>
                <a:tc>
                  <a:txBody>
                    <a:bodyPr/>
                    <a:lstStyle/>
                    <a:p>
                      <a:r>
                        <a:rPr lang="it-IT" sz="1600" dirty="0" smtClean="0"/>
                        <a:t>Gravità valutata in base al tipo di lesione accertata</a:t>
                      </a:r>
                      <a:endParaRPr lang="it-IT" sz="1600" baseline="0" dirty="0" smtClean="0"/>
                    </a:p>
                    <a:p>
                      <a:r>
                        <a:rPr lang="it-IT" sz="1600" baseline="0" dirty="0" smtClean="0"/>
                        <a:t>(fratture, tagli, lacerazioni)</a:t>
                      </a:r>
                      <a:endParaRPr lang="it-IT" sz="1600" dirty="0"/>
                    </a:p>
                  </a:txBody>
                  <a:tcPr/>
                </a:tc>
              </a:tr>
              <a:tr h="508000">
                <a:tc>
                  <a:txBody>
                    <a:bodyPr/>
                    <a:lstStyle/>
                    <a:p>
                      <a:r>
                        <a:rPr lang="it-IT" sz="1600" dirty="0" smtClean="0"/>
                        <a:t>Austria, Svezia</a:t>
                      </a:r>
                      <a:endParaRPr lang="it-IT" sz="1600" dirty="0"/>
                    </a:p>
                  </a:txBody>
                  <a:tcPr/>
                </a:tc>
                <a:tc>
                  <a:txBody>
                    <a:bodyPr/>
                    <a:lstStyle/>
                    <a:p>
                      <a:r>
                        <a:rPr lang="it-IT" sz="1600" b="0" i="0" u="none" strike="noStrike" kern="1200" baseline="0" dirty="0" smtClean="0">
                          <a:solidFill>
                            <a:schemeClr val="dk1"/>
                          </a:solidFill>
                          <a:latin typeface="+mn-lt"/>
                          <a:ea typeface="+mn-ea"/>
                          <a:cs typeface="+mn-cs"/>
                        </a:rPr>
                        <a:t>Gravità stabilita senza un riferimento all’ospedalizzazione</a:t>
                      </a:r>
                    </a:p>
                    <a:p>
                      <a:r>
                        <a:rPr lang="it-IT" sz="1600" b="0" i="0" u="none" strike="noStrike" kern="1200" baseline="0" dirty="0" smtClean="0">
                          <a:solidFill>
                            <a:schemeClr val="dk1"/>
                          </a:solidFill>
                          <a:latin typeface="+mn-lt"/>
                          <a:ea typeface="+mn-ea"/>
                          <a:cs typeface="+mn-cs"/>
                        </a:rPr>
                        <a:t>(un peggioramento delle condizioni di salute)</a:t>
                      </a:r>
                      <a:endParaRPr lang="it-IT" sz="1600" dirty="0"/>
                    </a:p>
                  </a:txBody>
                  <a:tcPr/>
                </a:tc>
              </a:tr>
            </a:tbl>
          </a:graphicData>
        </a:graphic>
      </p:graphicFrame>
      <p:sp>
        <p:nvSpPr>
          <p:cNvPr id="5" name="CasellaDiTesto 4"/>
          <p:cNvSpPr txBox="1"/>
          <p:nvPr/>
        </p:nvSpPr>
        <p:spPr>
          <a:xfrm>
            <a:off x="389638" y="4508681"/>
            <a:ext cx="11497562" cy="2215991"/>
          </a:xfrm>
          <a:prstGeom prst="rect">
            <a:avLst/>
          </a:prstGeom>
          <a:noFill/>
        </p:spPr>
        <p:txBody>
          <a:bodyPr wrap="square" rtlCol="0">
            <a:spAutoFit/>
          </a:bodyPr>
          <a:lstStyle/>
          <a:p>
            <a:pPr algn="just"/>
            <a:r>
              <a:rPr lang="it-IT" sz="24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 </a:t>
            </a:r>
            <a:r>
              <a:rPr lang="it-IT" sz="2400" b="1"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Costo sociale medio per incidente grave </a:t>
            </a:r>
            <a:r>
              <a:rPr lang="it-IT" sz="24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rappresenta, invece, il danno economico subito dalla società, e derivante dall’evento incidente stradale non mortale in cui sia stato coinvolto almeno un “ferito grave”, </a:t>
            </a:r>
            <a:r>
              <a:rPr lang="it-IT" sz="2400" dirty="0">
                <a:solidFill>
                  <a:srgbClr val="FF0000"/>
                </a:solidFill>
                <a:latin typeface="Times New Roman" panose="02020603050405020304" pitchFamily="18" charset="0"/>
                <a:cs typeface="Times New Roman" panose="02020603050405020304" pitchFamily="18" charset="0"/>
              </a:rPr>
              <a:t>ossia una persona che ha subito delle lesioni gravi al proprio corpo a seguito dell’incidente</a:t>
            </a:r>
            <a:r>
              <a:rPr lang="it-IT" sz="24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 tratta della quantificazione economica degli oneri principali che a diverso titolo gravano sulla società per un incidente grave. </a:t>
            </a:r>
          </a:p>
          <a:p>
            <a:endParaRPr lang="it-IT" dirty="0"/>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104" y="1746914"/>
            <a:ext cx="1395960" cy="2185786"/>
          </a:xfrm>
          <a:prstGeom prst="rect">
            <a:avLst/>
          </a:prstGeom>
        </p:spPr>
      </p:pic>
      <p:sp>
        <p:nvSpPr>
          <p:cNvPr id="10" name="Pagina iniziale 9">
            <a:hlinkClick r:id="rId3" action="ppaction://hlinksldjump" highlightClick="1"/>
          </p:cNvPr>
          <p:cNvSpPr/>
          <p:nvPr/>
        </p:nvSpPr>
        <p:spPr>
          <a:xfrm>
            <a:off x="9738196" y="623797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12" name="Indietro o precedente 11">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Avanti o successivo 12">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54343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25" y="16965"/>
            <a:ext cx="12202326" cy="6841035"/>
          </a:xfrm>
          <a:prstGeom prst="rect">
            <a:avLst/>
          </a:prstGeom>
        </p:spPr>
      </p:pic>
      <p:sp>
        <p:nvSpPr>
          <p:cNvPr id="2" name="Titolo 1"/>
          <p:cNvSpPr>
            <a:spLocks noGrp="1"/>
          </p:cNvSpPr>
          <p:nvPr>
            <p:ph type="ctrTitle"/>
          </p:nvPr>
        </p:nvSpPr>
        <p:spPr>
          <a:xfrm>
            <a:off x="2703739" y="337477"/>
            <a:ext cx="6858000" cy="1790700"/>
          </a:xfrm>
        </p:spPr>
        <p:txBody>
          <a:bodyPr>
            <a:noAutofit/>
          </a:bodyPr>
          <a:lstStyle/>
          <a:p>
            <a:r>
              <a:rPr lang="it-IT" sz="14925" b="1" dirty="0">
                <a:solidFill>
                  <a:schemeClr val="tx1"/>
                </a:solidFill>
                <a:effectLst>
                  <a:outerShdw blurRad="50800" dist="38100" dir="16200000" rotWithShape="0">
                    <a:prstClr val="black">
                      <a:alpha val="40000"/>
                    </a:prstClr>
                  </a:outerShdw>
                </a:effectLst>
                <a:latin typeface="Baskerville Old Face" panose="02020602080505020303" pitchFamily="18" charset="0"/>
              </a:rPr>
              <a:t>Cocaina</a:t>
            </a:r>
          </a:p>
        </p:txBody>
      </p:sp>
      <p:pic>
        <p:nvPicPr>
          <p:cNvPr id="4" name="Immagine 3"/>
          <p:cNvPicPr>
            <a:picLocks noChangeAspect="1"/>
          </p:cNvPicPr>
          <p:nvPr/>
        </p:nvPicPr>
        <p:blipFill rotWithShape="1">
          <a:blip r:embed="rId3" cstate="print">
            <a:extLst>
              <a:ext uri="{28A0092B-C50C-407E-A947-70E740481C1C}">
                <a14:useLocalDpi xmlns:a14="http://schemas.microsoft.com/office/drawing/2010/main" val="0"/>
              </a:ext>
            </a:extLst>
          </a:blip>
          <a:srcRect l="13829" t="-327" r="-539"/>
          <a:stretch/>
        </p:blipFill>
        <p:spPr>
          <a:xfrm>
            <a:off x="1842287" y="3029437"/>
            <a:ext cx="8413296" cy="3533585"/>
          </a:xfrm>
          <a:prstGeom prst="rect">
            <a:avLst/>
          </a:prstGeom>
          <a:effectLst>
            <a:outerShdw blurRad="50800" dist="38100" dir="2700000" algn="tl" rotWithShape="0">
              <a:prstClr val="black">
                <a:alpha val="40000"/>
              </a:prstClr>
            </a:outerShdw>
            <a:softEdge rad="317500"/>
          </a:effectLst>
        </p:spPr>
      </p:pic>
      <p:sp>
        <p:nvSpPr>
          <p:cNvPr id="5" name="Pagina iniziale 4">
            <a:hlinkClick r:id="rId4" action="ppaction://hlinksldjump" highlightClick="1"/>
          </p:cNvPr>
          <p:cNvSpPr/>
          <p:nvPr/>
        </p:nvSpPr>
        <p:spPr>
          <a:xfrm>
            <a:off x="9775813" y="6257432"/>
            <a:ext cx="850537" cy="49870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sp>
        <p:nvSpPr>
          <p:cNvPr id="7" name="Avanti o successivo 6">
            <a:hlinkClick r:id="" action="ppaction://hlinkshowjump?jump=nextslide" highlightClick="1"/>
          </p:cNvPr>
          <p:cNvSpPr/>
          <p:nvPr/>
        </p:nvSpPr>
        <p:spPr>
          <a:xfrm>
            <a:off x="11415835" y="6312129"/>
            <a:ext cx="628017" cy="41352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Indietro o precedente 7">
            <a:hlinkClick r:id="" action="ppaction://hlinkshowjump?jump=previousslide" highlightClick="1"/>
          </p:cNvPr>
          <p:cNvSpPr/>
          <p:nvPr/>
        </p:nvSpPr>
        <p:spPr>
          <a:xfrm>
            <a:off x="10745385" y="6312129"/>
            <a:ext cx="551415" cy="4014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80734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Personalizzato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0000"/>
      </a:hlink>
      <a:folHlink>
        <a:srgbClr val="0070C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e">
  <a:themeElements>
    <a:clrScheme name="Personalizzato 2">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FFC000"/>
      </a:hlink>
      <a:folHlink>
        <a:srgbClr val="BDE0FB"/>
      </a:folHlink>
    </a:clrScheme>
    <a:fontScheme name="Ione">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3.xml><?xml version="1.0" encoding="utf-8"?>
<a:theme xmlns:a="http://schemas.openxmlformats.org/drawingml/2006/main" name="1_Ione">
  <a:themeElements>
    <a:clrScheme name="Personalizzato 1">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FFC000"/>
      </a:hlink>
      <a:folHlink>
        <a:srgbClr val="BDE0FB"/>
      </a:folHlink>
    </a:clrScheme>
    <a:fontScheme name="Ione">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773</TotalTime>
  <Words>3006</Words>
  <Application>Microsoft Office PowerPoint</Application>
  <PresentationFormat>Widescreen</PresentationFormat>
  <Paragraphs>321</Paragraphs>
  <Slides>52</Slides>
  <Notes>8</Notes>
  <HiddenSlides>0</HiddenSlides>
  <MMClips>1</MMClips>
  <ScaleCrop>false</ScaleCrop>
  <HeadingPairs>
    <vt:vector size="6" baseType="variant">
      <vt:variant>
        <vt:lpstr>Caratteri utilizzati</vt:lpstr>
      </vt:variant>
      <vt:variant>
        <vt:i4>10</vt:i4>
      </vt:variant>
      <vt:variant>
        <vt:lpstr>Tema</vt:lpstr>
      </vt:variant>
      <vt:variant>
        <vt:i4>3</vt:i4>
      </vt:variant>
      <vt:variant>
        <vt:lpstr>Titoli diapositive</vt:lpstr>
      </vt:variant>
      <vt:variant>
        <vt:i4>52</vt:i4>
      </vt:variant>
    </vt:vector>
  </HeadingPairs>
  <TitlesOfParts>
    <vt:vector size="65" baseType="lpstr">
      <vt:lpstr>Arial</vt:lpstr>
      <vt:lpstr>Baskerville Old Face</vt:lpstr>
      <vt:lpstr>Calibri</vt:lpstr>
      <vt:lpstr>Calibri Light</vt:lpstr>
      <vt:lpstr>Century Gothic</vt:lpstr>
      <vt:lpstr>Symbol</vt:lpstr>
      <vt:lpstr>Times New Roman</vt:lpstr>
      <vt:lpstr>Vladimir Script</vt:lpstr>
      <vt:lpstr>Wingdings</vt:lpstr>
      <vt:lpstr>Wingdings 3</vt:lpstr>
      <vt:lpstr>Tema di Office</vt:lpstr>
      <vt:lpstr>Ione</vt:lpstr>
      <vt:lpstr>1_Ione</vt:lpstr>
      <vt:lpstr>U.D.A. Sicurezza Stradale</vt:lpstr>
      <vt:lpstr>Presentazione standard di PowerPoint</vt:lpstr>
      <vt:lpstr>Presentazione standard di PowerPoint</vt:lpstr>
      <vt:lpstr>Segnaletica stradale</vt:lpstr>
      <vt:lpstr>Segnali stradali</vt:lpstr>
      <vt:lpstr>Costi sociali</vt:lpstr>
      <vt:lpstr>Costi sociali</vt:lpstr>
      <vt:lpstr>Incidente grave</vt:lpstr>
      <vt:lpstr>Cocaina</vt:lpstr>
      <vt:lpstr>Cos’è la Cocaina?</vt:lpstr>
      <vt:lpstr>Presentazione standard di PowerPoint</vt:lpstr>
      <vt:lpstr>Formula molecolare: C17H21NO4</vt:lpstr>
      <vt:lpstr>Assunzione</vt:lpstr>
      <vt:lpstr>Sistema Nervoso:</vt:lpstr>
      <vt:lpstr>Presentazione standard di PowerPoint</vt:lpstr>
      <vt:lpstr>Presentazione standard di PowerPoint</vt:lpstr>
      <vt:lpstr>Presentazione standard di PowerPoint</vt:lpstr>
      <vt:lpstr>Presentazione standard di PowerPoint</vt:lpstr>
      <vt:lpstr>Presentazione standard di PowerPoint</vt:lpstr>
      <vt:lpstr>Primo Soccorso</vt:lpstr>
      <vt:lpstr>Massaggio Cardiaco</vt:lpstr>
      <vt:lpstr>Fasi del primo soccorso</vt:lpstr>
      <vt:lpstr>Normative in Italia</vt:lpstr>
      <vt:lpstr>Iniziative normative in Italia</vt:lpstr>
      <vt:lpstr>Patente a punti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Situazione mondiale</vt:lpstr>
      <vt:lpstr>Fattori disuguaglianti tra paesi</vt:lpstr>
      <vt:lpstr>Presentazione standard di PowerPoint</vt:lpstr>
      <vt:lpstr>Presentazione standard di PowerPoint</vt:lpstr>
      <vt:lpstr>Dopo quella notte</vt:lpstr>
      <vt:lpstr>Presentazione standard di PowerPoint</vt:lpstr>
      <vt:lpstr>Presentazione standard di PowerPoint</vt:lpstr>
      <vt:lpstr>Presentazione standard di PowerPoint</vt:lpstr>
      <vt:lpstr>Testo argomentativo</vt:lpstr>
      <vt:lpstr>Presentazione standard di PowerPoint</vt:lpstr>
      <vt:lpstr>Sécurité routière</vt:lpstr>
      <vt:lpstr>Fatigue</vt:lpstr>
      <vt:lpstr>N'oubliez pas!</vt:lpstr>
      <vt:lpstr>Comparaison des panneaux de signalisation routière entre la France et l'Italie </vt:lpstr>
      <vt:lpstr>Panneaux d’avertissement</vt:lpstr>
      <vt:lpstr>DRIVING ON THE LEFT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Matteo Sportelli</dc:creator>
  <cp:lastModifiedBy>Matteo Sportelli</cp:lastModifiedBy>
  <cp:revision>122</cp:revision>
  <cp:lastPrinted>2015-03-02T15:49:18Z</cp:lastPrinted>
  <dcterms:created xsi:type="dcterms:W3CDTF">2015-02-26T17:01:28Z</dcterms:created>
  <dcterms:modified xsi:type="dcterms:W3CDTF">2015-03-04T06:32:23Z</dcterms:modified>
</cp:coreProperties>
</file>